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85" r:id="rId2"/>
    <p:sldId id="257" r:id="rId3"/>
    <p:sldId id="258" r:id="rId4"/>
    <p:sldId id="259" r:id="rId5"/>
    <p:sldId id="256" r:id="rId6"/>
    <p:sldId id="286" r:id="rId7"/>
    <p:sldId id="287" r:id="rId8"/>
    <p:sldId id="288" r:id="rId9"/>
    <p:sldId id="382" r:id="rId10"/>
    <p:sldId id="349" r:id="rId11"/>
    <p:sldId id="350" r:id="rId12"/>
    <p:sldId id="351" r:id="rId13"/>
    <p:sldId id="267" r:id="rId14"/>
    <p:sldId id="268" r:id="rId15"/>
    <p:sldId id="327" r:id="rId16"/>
    <p:sldId id="271" r:id="rId17"/>
    <p:sldId id="270" r:id="rId18"/>
    <p:sldId id="272" r:id="rId19"/>
    <p:sldId id="325" r:id="rId20"/>
    <p:sldId id="385" r:id="rId21"/>
    <p:sldId id="295" r:id="rId22"/>
    <p:sldId id="297" r:id="rId23"/>
    <p:sldId id="333" r:id="rId24"/>
    <p:sldId id="334" r:id="rId25"/>
    <p:sldId id="338" r:id="rId26"/>
    <p:sldId id="339" r:id="rId27"/>
    <p:sldId id="383" r:id="rId28"/>
    <p:sldId id="274" r:id="rId29"/>
    <p:sldId id="275" r:id="rId30"/>
    <p:sldId id="276" r:id="rId31"/>
    <p:sldId id="265" r:id="rId3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7143"/>
    <p:restoredTop sz="92779"/>
  </p:normalViewPr>
  <p:slideViewPr>
    <p:cSldViewPr snapToGrid="0" snapToObjects="1">
      <p:cViewPr>
        <p:scale>
          <a:sx n="80" d="100"/>
          <a:sy n="80" d="100"/>
        </p:scale>
        <p:origin x="144"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7D12F1-DC6D-5C4B-AA7B-149B96895026}" type="datetimeFigureOut">
              <a:rPr lang="fr-FR" smtClean="0"/>
              <a:t>05/09/2019</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739C3F-73A8-F54E-9B3E-EAAFB3F1C8B8}" type="slidenum">
              <a:rPr lang="fr-FR" smtClean="0"/>
              <a:t>‹#›</a:t>
            </a:fld>
            <a:endParaRPr lang="fr-FR"/>
          </a:p>
        </p:txBody>
      </p:sp>
    </p:spTree>
    <p:extLst>
      <p:ext uri="{BB962C8B-B14F-4D97-AF65-F5344CB8AC3E}">
        <p14:creationId xmlns:p14="http://schemas.microsoft.com/office/powerpoint/2010/main" val="350761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1E3F4C6-5189-C74D-B7BB-D10D5528949E}"/>
              </a:ext>
            </a:extLst>
          </p:cNvPr>
          <p:cNvSpPr txBox="1">
            <a:spLocks noGrp="1"/>
          </p:cNvSpPr>
          <p:nvPr>
            <p:ph type="sldNum" sz="quarter" idx="5"/>
          </p:nvPr>
        </p:nvSpPr>
        <p:spPr>
          <a:ln/>
        </p:spPr>
        <p:txBody>
          <a:bodyPr lIns="0" tIns="0" rIns="0" bIns="0" anchor="b" anchorCtr="0">
            <a:spAutoFit/>
          </a:bodyPr>
          <a:lstStyle/>
          <a:p>
            <a:pPr lvl="0"/>
            <a:fld id="{B5E478CE-F140-0C4F-866F-EFE606D62E11}" type="slidenum">
              <a:t>2</a:t>
            </a:fld>
            <a:endParaRPr lang="en-US"/>
          </a:p>
        </p:txBody>
      </p:sp>
      <p:sp>
        <p:nvSpPr>
          <p:cNvPr id="2" name="Slide Image Placeholder 1">
            <a:extLst>
              <a:ext uri="{FF2B5EF4-FFF2-40B4-BE49-F238E27FC236}">
                <a16:creationId xmlns:a16="http://schemas.microsoft.com/office/drawing/2014/main" id="{99BA2BFE-06FF-BE48-AC88-648EF4360A24}"/>
              </a:ext>
            </a:extLst>
          </p:cNvPr>
          <p:cNvSpPr>
            <a:spLocks noGrp="1" noRot="1" noChangeAspect="1" noResize="1"/>
          </p:cNvSpPr>
          <p:nvPr>
            <p:ph type="sldImg"/>
          </p:nvPr>
        </p:nvSpPr>
        <p:spPr>
          <a:xfrm>
            <a:off x="217488" y="812800"/>
            <a:ext cx="7123112" cy="4008438"/>
          </a:xfrm>
          <a:solidFill>
            <a:srgbClr val="729FCF"/>
          </a:solidFill>
          <a:ln w="25400">
            <a:solidFill>
              <a:srgbClr val="3465AF"/>
            </a:solidFill>
            <a:prstDash val="solid"/>
          </a:ln>
        </p:spPr>
      </p:sp>
      <p:sp>
        <p:nvSpPr>
          <p:cNvPr id="3" name="Notes Placeholder 2">
            <a:extLst>
              <a:ext uri="{FF2B5EF4-FFF2-40B4-BE49-F238E27FC236}">
                <a16:creationId xmlns:a16="http://schemas.microsoft.com/office/drawing/2014/main" id="{AE8F5C31-0E92-334E-82A2-C2C75690C95E}"/>
              </a:ext>
            </a:extLst>
          </p:cNvPr>
          <p:cNvSpPr txBox="1">
            <a:spLocks noGrp="1"/>
          </p:cNvSpPr>
          <p:nvPr>
            <p:ph type="body" sz="quarter" idx="1"/>
          </p:nvPr>
        </p:nvSpPr>
        <p:spPr/>
        <p:txBody>
          <a:bodyPr>
            <a:spAutoFit/>
          </a:bodyPr>
          <a:lstStyle/>
          <a:p>
            <a:endParaRPr lang="en-US" sz="2000"/>
          </a:p>
        </p:txBody>
      </p:sp>
    </p:spTree>
    <p:extLst>
      <p:ext uri="{BB962C8B-B14F-4D97-AF65-F5344CB8AC3E}">
        <p14:creationId xmlns:p14="http://schemas.microsoft.com/office/powerpoint/2010/main" val="18616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A1EE0D3-F4D8-A34E-AB5E-3D07036B3C09}"/>
              </a:ext>
            </a:extLst>
          </p:cNvPr>
          <p:cNvSpPr txBox="1">
            <a:spLocks noGrp="1"/>
          </p:cNvSpPr>
          <p:nvPr>
            <p:ph type="sldNum" sz="quarter" idx="5"/>
          </p:nvPr>
        </p:nvSpPr>
        <p:spPr>
          <a:ln/>
        </p:spPr>
        <p:txBody>
          <a:bodyPr lIns="0" tIns="0" rIns="0" bIns="0" anchor="b" anchorCtr="0">
            <a:spAutoFit/>
          </a:bodyPr>
          <a:lstStyle/>
          <a:p>
            <a:pPr lvl="0"/>
            <a:fld id="{FC21C641-3F38-8443-B3D6-5C24B240ED61}" type="slidenum">
              <a:t>29</a:t>
            </a:fld>
            <a:endParaRPr lang="en-US"/>
          </a:p>
        </p:txBody>
      </p:sp>
      <p:sp>
        <p:nvSpPr>
          <p:cNvPr id="2" name="Slide Image Placeholder 1">
            <a:extLst>
              <a:ext uri="{FF2B5EF4-FFF2-40B4-BE49-F238E27FC236}">
                <a16:creationId xmlns:a16="http://schemas.microsoft.com/office/drawing/2014/main" id="{12B425B3-A508-6A4B-ABC2-76FE2F1F2A19}"/>
              </a:ext>
            </a:extLst>
          </p:cNvPr>
          <p:cNvSpPr>
            <a:spLocks noGrp="1" noRot="1" noChangeAspect="1" noResize="1"/>
          </p:cNvSpPr>
          <p:nvPr>
            <p:ph type="sldImg"/>
          </p:nvPr>
        </p:nvSpPr>
        <p:spPr>
          <a:xfrm>
            <a:off x="217488" y="812800"/>
            <a:ext cx="7123112" cy="4008438"/>
          </a:xfrm>
          <a:solidFill>
            <a:srgbClr val="729FCF"/>
          </a:solidFill>
          <a:ln w="25400">
            <a:solidFill>
              <a:srgbClr val="3465AF"/>
            </a:solidFill>
            <a:prstDash val="solid"/>
          </a:ln>
        </p:spPr>
      </p:sp>
      <p:sp>
        <p:nvSpPr>
          <p:cNvPr id="3" name="Notes Placeholder 2">
            <a:extLst>
              <a:ext uri="{FF2B5EF4-FFF2-40B4-BE49-F238E27FC236}">
                <a16:creationId xmlns:a16="http://schemas.microsoft.com/office/drawing/2014/main" id="{EB0A4AE3-E289-8444-96EA-1B54548B4556}"/>
              </a:ext>
            </a:extLst>
          </p:cNvPr>
          <p:cNvSpPr txBox="1">
            <a:spLocks noGrp="1"/>
          </p:cNvSpPr>
          <p:nvPr>
            <p:ph type="body" sz="quarter" idx="1"/>
          </p:nvPr>
        </p:nvSpPr>
        <p:spPr/>
        <p:txBody>
          <a:bodyPr>
            <a:spAutoFit/>
          </a:bodyPr>
          <a:lstStyle/>
          <a:p>
            <a:endParaRPr lang="en-US" sz="2000"/>
          </a:p>
        </p:txBody>
      </p:sp>
    </p:spTree>
    <p:extLst>
      <p:ext uri="{BB962C8B-B14F-4D97-AF65-F5344CB8AC3E}">
        <p14:creationId xmlns:p14="http://schemas.microsoft.com/office/powerpoint/2010/main" val="3677296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5F33E16-9EF9-AB45-83BF-1A4FCCB5FD58}"/>
              </a:ext>
            </a:extLst>
          </p:cNvPr>
          <p:cNvSpPr txBox="1">
            <a:spLocks noGrp="1"/>
          </p:cNvSpPr>
          <p:nvPr>
            <p:ph type="sldNum" sz="quarter" idx="5"/>
          </p:nvPr>
        </p:nvSpPr>
        <p:spPr>
          <a:ln/>
        </p:spPr>
        <p:txBody>
          <a:bodyPr lIns="0" tIns="0" rIns="0" bIns="0" anchor="b" anchorCtr="0">
            <a:spAutoFit/>
          </a:bodyPr>
          <a:lstStyle/>
          <a:p>
            <a:pPr lvl="0"/>
            <a:fld id="{EA35791C-688F-514F-A908-C2D9692AD3B5}" type="slidenum">
              <a:t>30</a:t>
            </a:fld>
            <a:endParaRPr lang="en-US"/>
          </a:p>
        </p:txBody>
      </p:sp>
      <p:sp>
        <p:nvSpPr>
          <p:cNvPr id="2" name="Slide Image Placeholder 1">
            <a:extLst>
              <a:ext uri="{FF2B5EF4-FFF2-40B4-BE49-F238E27FC236}">
                <a16:creationId xmlns:a16="http://schemas.microsoft.com/office/drawing/2014/main" id="{07B6C450-277D-A24F-A541-A87C609E224F}"/>
              </a:ext>
            </a:extLst>
          </p:cNvPr>
          <p:cNvSpPr>
            <a:spLocks noGrp="1" noRot="1" noChangeAspect="1" noResize="1"/>
          </p:cNvSpPr>
          <p:nvPr>
            <p:ph type="sldImg"/>
          </p:nvPr>
        </p:nvSpPr>
        <p:spPr>
          <a:xfrm>
            <a:off x="217488" y="812800"/>
            <a:ext cx="7123112" cy="4008438"/>
          </a:xfrm>
          <a:solidFill>
            <a:srgbClr val="729FCF"/>
          </a:solidFill>
          <a:ln w="25400">
            <a:solidFill>
              <a:srgbClr val="3465AF"/>
            </a:solidFill>
            <a:prstDash val="solid"/>
          </a:ln>
        </p:spPr>
      </p:sp>
      <p:sp>
        <p:nvSpPr>
          <p:cNvPr id="3" name="Notes Placeholder 2">
            <a:extLst>
              <a:ext uri="{FF2B5EF4-FFF2-40B4-BE49-F238E27FC236}">
                <a16:creationId xmlns:a16="http://schemas.microsoft.com/office/drawing/2014/main" id="{8F3C6BA8-AF7F-5A49-A2C1-CF454EDC06D1}"/>
              </a:ext>
            </a:extLst>
          </p:cNvPr>
          <p:cNvSpPr txBox="1">
            <a:spLocks noGrp="1"/>
          </p:cNvSpPr>
          <p:nvPr>
            <p:ph type="body" sz="quarter" idx="1"/>
          </p:nvPr>
        </p:nvSpPr>
        <p:spPr/>
        <p:txBody>
          <a:bodyPr>
            <a:spAutoFit/>
          </a:bodyPr>
          <a:lstStyle/>
          <a:p>
            <a:endParaRPr lang="en-US" sz="2000"/>
          </a:p>
        </p:txBody>
      </p:sp>
    </p:spTree>
    <p:extLst>
      <p:ext uri="{BB962C8B-B14F-4D97-AF65-F5344CB8AC3E}">
        <p14:creationId xmlns:p14="http://schemas.microsoft.com/office/powerpoint/2010/main" val="1530661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50A4C6-64C6-B24B-9C97-4F63234011ED}"/>
              </a:ext>
            </a:extLst>
          </p:cNvPr>
          <p:cNvSpPr txBox="1">
            <a:spLocks noGrp="1"/>
          </p:cNvSpPr>
          <p:nvPr>
            <p:ph type="sldNum" sz="quarter" idx="5"/>
          </p:nvPr>
        </p:nvSpPr>
        <p:spPr>
          <a:ln/>
        </p:spPr>
        <p:txBody>
          <a:bodyPr lIns="0" tIns="0" rIns="0" bIns="0" anchor="b" anchorCtr="0">
            <a:spAutoFit/>
          </a:bodyPr>
          <a:lstStyle/>
          <a:p>
            <a:pPr lvl="0"/>
            <a:fld id="{954C1BAA-5FA7-2141-A9B2-51066C7B97A8}" type="slidenum">
              <a:t>3</a:t>
            </a:fld>
            <a:endParaRPr lang="en-US"/>
          </a:p>
        </p:txBody>
      </p:sp>
      <p:sp>
        <p:nvSpPr>
          <p:cNvPr id="2" name="Slide Image Placeholder 1">
            <a:extLst>
              <a:ext uri="{FF2B5EF4-FFF2-40B4-BE49-F238E27FC236}">
                <a16:creationId xmlns:a16="http://schemas.microsoft.com/office/drawing/2014/main" id="{47B4DFEF-E0D9-404F-BCF2-3FA7058A0A65}"/>
              </a:ext>
            </a:extLst>
          </p:cNvPr>
          <p:cNvSpPr>
            <a:spLocks noGrp="1" noRot="1" noChangeAspect="1" noResize="1"/>
          </p:cNvSpPr>
          <p:nvPr>
            <p:ph type="sldImg"/>
          </p:nvPr>
        </p:nvSpPr>
        <p:spPr>
          <a:xfrm>
            <a:off x="217488" y="812800"/>
            <a:ext cx="7123112" cy="4008438"/>
          </a:xfrm>
          <a:solidFill>
            <a:srgbClr val="729FCF"/>
          </a:solidFill>
          <a:ln w="25400">
            <a:solidFill>
              <a:srgbClr val="3465AF"/>
            </a:solidFill>
            <a:prstDash val="solid"/>
          </a:ln>
        </p:spPr>
      </p:sp>
      <p:sp>
        <p:nvSpPr>
          <p:cNvPr id="3" name="Notes Placeholder 2">
            <a:extLst>
              <a:ext uri="{FF2B5EF4-FFF2-40B4-BE49-F238E27FC236}">
                <a16:creationId xmlns:a16="http://schemas.microsoft.com/office/drawing/2014/main" id="{0A97C8B5-2D41-0C4E-902B-B117ABA7A303}"/>
              </a:ext>
            </a:extLst>
          </p:cNvPr>
          <p:cNvSpPr txBox="1">
            <a:spLocks noGrp="1"/>
          </p:cNvSpPr>
          <p:nvPr>
            <p:ph type="body" sz="quarter" idx="1"/>
          </p:nvPr>
        </p:nvSpPr>
        <p:spPr/>
        <p:txBody>
          <a:bodyPr>
            <a:spAutoFit/>
          </a:bodyPr>
          <a:lstStyle/>
          <a:p>
            <a:endParaRPr lang="en-US" sz="2000"/>
          </a:p>
        </p:txBody>
      </p:sp>
    </p:spTree>
    <p:extLst>
      <p:ext uri="{BB962C8B-B14F-4D97-AF65-F5344CB8AC3E}">
        <p14:creationId xmlns:p14="http://schemas.microsoft.com/office/powerpoint/2010/main" val="2620107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124E303-303B-774F-A28C-7F655CB6016C}"/>
              </a:ext>
            </a:extLst>
          </p:cNvPr>
          <p:cNvSpPr txBox="1">
            <a:spLocks noGrp="1"/>
          </p:cNvSpPr>
          <p:nvPr>
            <p:ph type="sldNum" sz="quarter" idx="5"/>
          </p:nvPr>
        </p:nvSpPr>
        <p:spPr>
          <a:ln/>
        </p:spPr>
        <p:txBody>
          <a:bodyPr lIns="0" tIns="0" rIns="0" bIns="0" anchor="b" anchorCtr="0">
            <a:spAutoFit/>
          </a:bodyPr>
          <a:lstStyle/>
          <a:p>
            <a:pPr lvl="0"/>
            <a:fld id="{DDC5BD95-8160-484C-897A-7B03706F4484}" type="slidenum">
              <a:t>4</a:t>
            </a:fld>
            <a:endParaRPr lang="en-US"/>
          </a:p>
        </p:txBody>
      </p:sp>
      <p:sp>
        <p:nvSpPr>
          <p:cNvPr id="2" name="Slide Image Placeholder 1">
            <a:extLst>
              <a:ext uri="{FF2B5EF4-FFF2-40B4-BE49-F238E27FC236}">
                <a16:creationId xmlns:a16="http://schemas.microsoft.com/office/drawing/2014/main" id="{11201503-CA8D-344B-939D-F8BB114748F4}"/>
              </a:ext>
            </a:extLst>
          </p:cNvPr>
          <p:cNvSpPr>
            <a:spLocks noGrp="1" noRot="1" noChangeAspect="1" noResize="1"/>
          </p:cNvSpPr>
          <p:nvPr>
            <p:ph type="sldImg"/>
          </p:nvPr>
        </p:nvSpPr>
        <p:spPr>
          <a:xfrm>
            <a:off x="217488" y="812800"/>
            <a:ext cx="7123112" cy="4008438"/>
          </a:xfrm>
          <a:solidFill>
            <a:srgbClr val="729FCF"/>
          </a:solidFill>
          <a:ln w="25400">
            <a:solidFill>
              <a:srgbClr val="3465AF"/>
            </a:solidFill>
            <a:prstDash val="solid"/>
          </a:ln>
        </p:spPr>
      </p:sp>
      <p:sp>
        <p:nvSpPr>
          <p:cNvPr id="3" name="Notes Placeholder 2">
            <a:extLst>
              <a:ext uri="{FF2B5EF4-FFF2-40B4-BE49-F238E27FC236}">
                <a16:creationId xmlns:a16="http://schemas.microsoft.com/office/drawing/2014/main" id="{FF1F8F0F-F9A1-F242-81A5-A1D83F2B31E7}"/>
              </a:ext>
            </a:extLst>
          </p:cNvPr>
          <p:cNvSpPr txBox="1">
            <a:spLocks noGrp="1"/>
          </p:cNvSpPr>
          <p:nvPr>
            <p:ph type="body" sz="quarter" idx="1"/>
          </p:nvPr>
        </p:nvSpPr>
        <p:spPr/>
        <p:txBody>
          <a:bodyPr>
            <a:spAutoFit/>
          </a:bodyPr>
          <a:lstStyle/>
          <a:p>
            <a:endParaRPr lang="en-US" sz="2000"/>
          </a:p>
        </p:txBody>
      </p:sp>
    </p:spTree>
    <p:extLst>
      <p:ext uri="{BB962C8B-B14F-4D97-AF65-F5344CB8AC3E}">
        <p14:creationId xmlns:p14="http://schemas.microsoft.com/office/powerpoint/2010/main" val="2510582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5E6243E-5E3F-BD4E-AAF6-490E79760DBA}"/>
              </a:ext>
            </a:extLst>
          </p:cNvPr>
          <p:cNvSpPr txBox="1">
            <a:spLocks noGrp="1"/>
          </p:cNvSpPr>
          <p:nvPr>
            <p:ph type="sldNum" sz="quarter" idx="5"/>
          </p:nvPr>
        </p:nvSpPr>
        <p:spPr>
          <a:ln/>
        </p:spPr>
        <p:txBody>
          <a:bodyPr lIns="0" tIns="0" rIns="0" bIns="0" anchor="b" anchorCtr="0">
            <a:spAutoFit/>
          </a:bodyPr>
          <a:lstStyle/>
          <a:p>
            <a:pPr lvl="0"/>
            <a:fld id="{305EC37F-9A40-864F-BEFB-310C31C28673}" type="slidenum">
              <a:t>13</a:t>
            </a:fld>
            <a:endParaRPr lang="en-US"/>
          </a:p>
        </p:txBody>
      </p:sp>
      <p:sp>
        <p:nvSpPr>
          <p:cNvPr id="2" name="Slide Image Placeholder 1">
            <a:extLst>
              <a:ext uri="{FF2B5EF4-FFF2-40B4-BE49-F238E27FC236}">
                <a16:creationId xmlns:a16="http://schemas.microsoft.com/office/drawing/2014/main" id="{7147ABC6-3857-D444-892F-24B912E89028}"/>
              </a:ext>
            </a:extLst>
          </p:cNvPr>
          <p:cNvSpPr>
            <a:spLocks noGrp="1" noRot="1" noChangeAspect="1" noResize="1"/>
          </p:cNvSpPr>
          <p:nvPr>
            <p:ph type="sldImg"/>
          </p:nvPr>
        </p:nvSpPr>
        <p:spPr>
          <a:xfrm>
            <a:off x="217488" y="812800"/>
            <a:ext cx="7123112" cy="4008438"/>
          </a:xfrm>
          <a:solidFill>
            <a:srgbClr val="729FCF"/>
          </a:solidFill>
          <a:ln w="25400">
            <a:solidFill>
              <a:srgbClr val="3465AF"/>
            </a:solidFill>
            <a:prstDash val="solid"/>
          </a:ln>
        </p:spPr>
      </p:sp>
      <p:sp>
        <p:nvSpPr>
          <p:cNvPr id="3" name="Notes Placeholder 2">
            <a:extLst>
              <a:ext uri="{FF2B5EF4-FFF2-40B4-BE49-F238E27FC236}">
                <a16:creationId xmlns:a16="http://schemas.microsoft.com/office/drawing/2014/main" id="{1E4F4505-3E80-F145-873A-448B44E28D97}"/>
              </a:ext>
            </a:extLst>
          </p:cNvPr>
          <p:cNvSpPr txBox="1">
            <a:spLocks noGrp="1"/>
          </p:cNvSpPr>
          <p:nvPr>
            <p:ph type="body" sz="quarter" idx="1"/>
          </p:nvPr>
        </p:nvSpPr>
        <p:spPr/>
        <p:txBody>
          <a:bodyPr>
            <a:spAutoFit/>
          </a:bodyPr>
          <a:lstStyle/>
          <a:p>
            <a:endParaRPr lang="en-US" sz="2000"/>
          </a:p>
        </p:txBody>
      </p:sp>
    </p:spTree>
    <p:extLst>
      <p:ext uri="{BB962C8B-B14F-4D97-AF65-F5344CB8AC3E}">
        <p14:creationId xmlns:p14="http://schemas.microsoft.com/office/powerpoint/2010/main" val="2311318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EC3698B-C55A-9242-BBBB-AB0794C046B0}"/>
              </a:ext>
            </a:extLst>
          </p:cNvPr>
          <p:cNvSpPr txBox="1">
            <a:spLocks noGrp="1"/>
          </p:cNvSpPr>
          <p:nvPr>
            <p:ph type="sldNum" sz="quarter" idx="5"/>
          </p:nvPr>
        </p:nvSpPr>
        <p:spPr>
          <a:ln/>
        </p:spPr>
        <p:txBody>
          <a:bodyPr lIns="0" tIns="0" rIns="0" bIns="0" anchor="b" anchorCtr="0">
            <a:spAutoFit/>
          </a:bodyPr>
          <a:lstStyle/>
          <a:p>
            <a:pPr lvl="0"/>
            <a:fld id="{680A019E-A327-4041-BD0F-1729391C33CC}" type="slidenum">
              <a:t>14</a:t>
            </a:fld>
            <a:endParaRPr lang="en-US"/>
          </a:p>
        </p:txBody>
      </p:sp>
      <p:sp>
        <p:nvSpPr>
          <p:cNvPr id="2" name="Slide Image Placeholder 1">
            <a:extLst>
              <a:ext uri="{FF2B5EF4-FFF2-40B4-BE49-F238E27FC236}">
                <a16:creationId xmlns:a16="http://schemas.microsoft.com/office/drawing/2014/main" id="{941DD351-BB3A-D243-BC2C-2AC31F99481F}"/>
              </a:ext>
            </a:extLst>
          </p:cNvPr>
          <p:cNvSpPr>
            <a:spLocks noGrp="1" noRot="1" noChangeAspect="1" noResize="1"/>
          </p:cNvSpPr>
          <p:nvPr>
            <p:ph type="sldImg"/>
          </p:nvPr>
        </p:nvSpPr>
        <p:spPr>
          <a:xfrm>
            <a:off x="217488" y="812800"/>
            <a:ext cx="7123112" cy="4008438"/>
          </a:xfrm>
          <a:solidFill>
            <a:srgbClr val="729FCF"/>
          </a:solidFill>
          <a:ln w="25400">
            <a:solidFill>
              <a:srgbClr val="3465AF"/>
            </a:solidFill>
            <a:prstDash val="solid"/>
          </a:ln>
        </p:spPr>
      </p:sp>
      <p:sp>
        <p:nvSpPr>
          <p:cNvPr id="3" name="Notes Placeholder 2">
            <a:extLst>
              <a:ext uri="{FF2B5EF4-FFF2-40B4-BE49-F238E27FC236}">
                <a16:creationId xmlns:a16="http://schemas.microsoft.com/office/drawing/2014/main" id="{54C71DC7-19B6-2E4E-B9B2-F8921A17A2DB}"/>
              </a:ext>
            </a:extLst>
          </p:cNvPr>
          <p:cNvSpPr txBox="1">
            <a:spLocks noGrp="1"/>
          </p:cNvSpPr>
          <p:nvPr>
            <p:ph type="body" sz="quarter" idx="1"/>
          </p:nvPr>
        </p:nvSpPr>
        <p:spPr/>
        <p:txBody>
          <a:bodyPr>
            <a:spAutoFit/>
          </a:bodyPr>
          <a:lstStyle/>
          <a:p>
            <a:endParaRPr lang="en-US" sz="2000"/>
          </a:p>
        </p:txBody>
      </p:sp>
    </p:spTree>
    <p:extLst>
      <p:ext uri="{BB962C8B-B14F-4D97-AF65-F5344CB8AC3E}">
        <p14:creationId xmlns:p14="http://schemas.microsoft.com/office/powerpoint/2010/main" val="2801289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3CBDCD4-DB68-FD49-8B39-845FB6F52431}"/>
              </a:ext>
            </a:extLst>
          </p:cNvPr>
          <p:cNvSpPr txBox="1">
            <a:spLocks noGrp="1"/>
          </p:cNvSpPr>
          <p:nvPr>
            <p:ph type="sldNum" sz="quarter" idx="5"/>
          </p:nvPr>
        </p:nvSpPr>
        <p:spPr>
          <a:ln/>
        </p:spPr>
        <p:txBody>
          <a:bodyPr lIns="0" tIns="0" rIns="0" bIns="0" anchor="b" anchorCtr="0">
            <a:spAutoFit/>
          </a:bodyPr>
          <a:lstStyle/>
          <a:p>
            <a:pPr lvl="0"/>
            <a:fld id="{5946840C-A00A-9C4A-B359-FBCAA9C81448}" type="slidenum">
              <a:t>16</a:t>
            </a:fld>
            <a:endParaRPr lang="en-US"/>
          </a:p>
        </p:txBody>
      </p:sp>
      <p:sp>
        <p:nvSpPr>
          <p:cNvPr id="2" name="Slide Image Placeholder 1">
            <a:extLst>
              <a:ext uri="{FF2B5EF4-FFF2-40B4-BE49-F238E27FC236}">
                <a16:creationId xmlns:a16="http://schemas.microsoft.com/office/drawing/2014/main" id="{39FA7F6B-6450-2B49-BE05-0E3B97575814}"/>
              </a:ext>
            </a:extLst>
          </p:cNvPr>
          <p:cNvSpPr>
            <a:spLocks noGrp="1" noRot="1" noChangeAspect="1" noResize="1"/>
          </p:cNvSpPr>
          <p:nvPr>
            <p:ph type="sldImg"/>
          </p:nvPr>
        </p:nvSpPr>
        <p:spPr>
          <a:xfrm>
            <a:off x="217488" y="812800"/>
            <a:ext cx="7123112" cy="4008438"/>
          </a:xfrm>
          <a:solidFill>
            <a:srgbClr val="729FCF"/>
          </a:solidFill>
          <a:ln w="25400">
            <a:solidFill>
              <a:srgbClr val="3465AF"/>
            </a:solidFill>
            <a:prstDash val="solid"/>
          </a:ln>
        </p:spPr>
      </p:sp>
      <p:sp>
        <p:nvSpPr>
          <p:cNvPr id="3" name="Notes Placeholder 2">
            <a:extLst>
              <a:ext uri="{FF2B5EF4-FFF2-40B4-BE49-F238E27FC236}">
                <a16:creationId xmlns:a16="http://schemas.microsoft.com/office/drawing/2014/main" id="{929ACE58-F9BD-234C-BBFF-C046C21331E1}"/>
              </a:ext>
            </a:extLst>
          </p:cNvPr>
          <p:cNvSpPr txBox="1">
            <a:spLocks noGrp="1"/>
          </p:cNvSpPr>
          <p:nvPr>
            <p:ph type="body" sz="quarter" idx="1"/>
          </p:nvPr>
        </p:nvSpPr>
        <p:spPr/>
        <p:txBody>
          <a:bodyPr/>
          <a:lstStyle/>
          <a:p>
            <a:endParaRPr lang="en-US" sz="2000"/>
          </a:p>
        </p:txBody>
      </p:sp>
    </p:spTree>
    <p:extLst>
      <p:ext uri="{BB962C8B-B14F-4D97-AF65-F5344CB8AC3E}">
        <p14:creationId xmlns:p14="http://schemas.microsoft.com/office/powerpoint/2010/main" val="3591386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ABFF50E-7E95-A844-8BBB-4A70E4396DFA}"/>
              </a:ext>
            </a:extLst>
          </p:cNvPr>
          <p:cNvSpPr txBox="1">
            <a:spLocks noGrp="1"/>
          </p:cNvSpPr>
          <p:nvPr>
            <p:ph type="sldNum" sz="quarter" idx="5"/>
          </p:nvPr>
        </p:nvSpPr>
        <p:spPr>
          <a:ln/>
        </p:spPr>
        <p:txBody>
          <a:bodyPr lIns="0" tIns="0" rIns="0" bIns="0" anchor="b" anchorCtr="0">
            <a:spAutoFit/>
          </a:bodyPr>
          <a:lstStyle/>
          <a:p>
            <a:pPr lvl="0"/>
            <a:fld id="{C327AAB3-0A8A-2849-BCCC-060050DED3F7}" type="slidenum">
              <a:t>17</a:t>
            </a:fld>
            <a:endParaRPr lang="en-US"/>
          </a:p>
        </p:txBody>
      </p:sp>
      <p:sp>
        <p:nvSpPr>
          <p:cNvPr id="2" name="Slide Image Placeholder 1">
            <a:extLst>
              <a:ext uri="{FF2B5EF4-FFF2-40B4-BE49-F238E27FC236}">
                <a16:creationId xmlns:a16="http://schemas.microsoft.com/office/drawing/2014/main" id="{24929373-24AA-D146-ABD2-07272E4A0EEE}"/>
              </a:ext>
            </a:extLst>
          </p:cNvPr>
          <p:cNvSpPr>
            <a:spLocks noGrp="1" noRot="1" noChangeAspect="1" noResize="1"/>
          </p:cNvSpPr>
          <p:nvPr>
            <p:ph type="sldImg"/>
          </p:nvPr>
        </p:nvSpPr>
        <p:spPr>
          <a:xfrm>
            <a:off x="217488" y="812800"/>
            <a:ext cx="7123112" cy="4008438"/>
          </a:xfrm>
          <a:solidFill>
            <a:srgbClr val="729FCF"/>
          </a:solidFill>
          <a:ln w="25400">
            <a:solidFill>
              <a:srgbClr val="3465AF"/>
            </a:solidFill>
            <a:prstDash val="solid"/>
          </a:ln>
        </p:spPr>
      </p:sp>
      <p:sp>
        <p:nvSpPr>
          <p:cNvPr id="3" name="Notes Placeholder 2">
            <a:extLst>
              <a:ext uri="{FF2B5EF4-FFF2-40B4-BE49-F238E27FC236}">
                <a16:creationId xmlns:a16="http://schemas.microsoft.com/office/drawing/2014/main" id="{E70359C7-F65B-6B46-8F8A-E16A18130C73}"/>
              </a:ext>
            </a:extLst>
          </p:cNvPr>
          <p:cNvSpPr txBox="1">
            <a:spLocks noGrp="1"/>
          </p:cNvSpPr>
          <p:nvPr>
            <p:ph type="body" sz="quarter" idx="1"/>
          </p:nvPr>
        </p:nvSpPr>
        <p:spPr/>
        <p:txBody>
          <a:bodyPr/>
          <a:lstStyle/>
          <a:p>
            <a:endParaRPr lang="en-US" sz="2000"/>
          </a:p>
        </p:txBody>
      </p:sp>
    </p:spTree>
    <p:extLst>
      <p:ext uri="{BB962C8B-B14F-4D97-AF65-F5344CB8AC3E}">
        <p14:creationId xmlns:p14="http://schemas.microsoft.com/office/powerpoint/2010/main" val="3575176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8D3004A-4BFE-6A44-9983-88E8435CC7D2}"/>
              </a:ext>
            </a:extLst>
          </p:cNvPr>
          <p:cNvSpPr txBox="1">
            <a:spLocks noGrp="1"/>
          </p:cNvSpPr>
          <p:nvPr>
            <p:ph type="sldNum" sz="quarter" idx="5"/>
          </p:nvPr>
        </p:nvSpPr>
        <p:spPr>
          <a:ln/>
        </p:spPr>
        <p:txBody>
          <a:bodyPr lIns="0" tIns="0" rIns="0" bIns="0" anchor="b" anchorCtr="0">
            <a:spAutoFit/>
          </a:bodyPr>
          <a:lstStyle/>
          <a:p>
            <a:pPr lvl="0"/>
            <a:fld id="{053B3C68-6E7F-1A4C-A268-36F759195DE1}" type="slidenum">
              <a:t>18</a:t>
            </a:fld>
            <a:endParaRPr lang="en-US"/>
          </a:p>
        </p:txBody>
      </p:sp>
      <p:sp>
        <p:nvSpPr>
          <p:cNvPr id="2" name="Slide Image Placeholder 1">
            <a:extLst>
              <a:ext uri="{FF2B5EF4-FFF2-40B4-BE49-F238E27FC236}">
                <a16:creationId xmlns:a16="http://schemas.microsoft.com/office/drawing/2014/main" id="{21F4C56A-EFE3-074A-9594-7DB92DFB043E}"/>
              </a:ext>
            </a:extLst>
          </p:cNvPr>
          <p:cNvSpPr>
            <a:spLocks noGrp="1" noRot="1" noChangeAspect="1" noResize="1"/>
          </p:cNvSpPr>
          <p:nvPr>
            <p:ph type="sldImg"/>
          </p:nvPr>
        </p:nvSpPr>
        <p:spPr>
          <a:xfrm>
            <a:off x="217488" y="812800"/>
            <a:ext cx="7123112" cy="4008438"/>
          </a:xfrm>
          <a:solidFill>
            <a:srgbClr val="729FCF"/>
          </a:solidFill>
          <a:ln w="25400">
            <a:solidFill>
              <a:srgbClr val="3465AF"/>
            </a:solidFill>
            <a:prstDash val="solid"/>
          </a:ln>
        </p:spPr>
      </p:sp>
      <p:sp>
        <p:nvSpPr>
          <p:cNvPr id="3" name="Notes Placeholder 2">
            <a:extLst>
              <a:ext uri="{FF2B5EF4-FFF2-40B4-BE49-F238E27FC236}">
                <a16:creationId xmlns:a16="http://schemas.microsoft.com/office/drawing/2014/main" id="{320B1063-37BC-3B40-8EEC-D9FD39EC6F18}"/>
              </a:ext>
            </a:extLst>
          </p:cNvPr>
          <p:cNvSpPr txBox="1">
            <a:spLocks noGrp="1"/>
          </p:cNvSpPr>
          <p:nvPr>
            <p:ph type="body" sz="quarter" idx="1"/>
          </p:nvPr>
        </p:nvSpPr>
        <p:spPr/>
        <p:txBody>
          <a:bodyPr/>
          <a:lstStyle/>
          <a:p>
            <a:endParaRPr lang="en-US" sz="2000"/>
          </a:p>
        </p:txBody>
      </p:sp>
    </p:spTree>
    <p:extLst>
      <p:ext uri="{BB962C8B-B14F-4D97-AF65-F5344CB8AC3E}">
        <p14:creationId xmlns:p14="http://schemas.microsoft.com/office/powerpoint/2010/main" val="2948787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5B00479-EBB1-9943-B793-CE5A439F65E9}"/>
              </a:ext>
            </a:extLst>
          </p:cNvPr>
          <p:cNvSpPr txBox="1">
            <a:spLocks noGrp="1"/>
          </p:cNvSpPr>
          <p:nvPr>
            <p:ph type="sldNum" sz="quarter" idx="5"/>
          </p:nvPr>
        </p:nvSpPr>
        <p:spPr>
          <a:ln/>
        </p:spPr>
        <p:txBody>
          <a:bodyPr lIns="0" tIns="0" rIns="0" bIns="0" anchor="b" anchorCtr="0">
            <a:spAutoFit/>
          </a:bodyPr>
          <a:lstStyle/>
          <a:p>
            <a:pPr lvl="0"/>
            <a:fld id="{EC097A70-DD9A-5749-9B76-478F3A5FCF53}" type="slidenum">
              <a:t>28</a:t>
            </a:fld>
            <a:endParaRPr lang="en-US"/>
          </a:p>
        </p:txBody>
      </p:sp>
      <p:sp>
        <p:nvSpPr>
          <p:cNvPr id="2" name="Slide Image Placeholder 1">
            <a:extLst>
              <a:ext uri="{FF2B5EF4-FFF2-40B4-BE49-F238E27FC236}">
                <a16:creationId xmlns:a16="http://schemas.microsoft.com/office/drawing/2014/main" id="{A463D48B-3782-F44C-87D2-CDA2130E72FE}"/>
              </a:ext>
            </a:extLst>
          </p:cNvPr>
          <p:cNvSpPr>
            <a:spLocks noGrp="1" noRot="1" noChangeAspect="1" noResize="1"/>
          </p:cNvSpPr>
          <p:nvPr>
            <p:ph type="sldImg"/>
          </p:nvPr>
        </p:nvSpPr>
        <p:spPr>
          <a:xfrm>
            <a:off x="217488" y="812800"/>
            <a:ext cx="7123112" cy="4008438"/>
          </a:xfrm>
          <a:solidFill>
            <a:srgbClr val="729FCF"/>
          </a:solidFill>
          <a:ln w="25400">
            <a:solidFill>
              <a:srgbClr val="3465AF"/>
            </a:solidFill>
            <a:prstDash val="solid"/>
          </a:ln>
        </p:spPr>
      </p:sp>
      <p:sp>
        <p:nvSpPr>
          <p:cNvPr id="3" name="Notes Placeholder 2">
            <a:extLst>
              <a:ext uri="{FF2B5EF4-FFF2-40B4-BE49-F238E27FC236}">
                <a16:creationId xmlns:a16="http://schemas.microsoft.com/office/drawing/2014/main" id="{5B04D6E0-9E8D-FC4E-B577-C564E06B6700}"/>
              </a:ext>
            </a:extLst>
          </p:cNvPr>
          <p:cNvSpPr txBox="1">
            <a:spLocks noGrp="1"/>
          </p:cNvSpPr>
          <p:nvPr>
            <p:ph type="body" sz="quarter" idx="1"/>
          </p:nvPr>
        </p:nvSpPr>
        <p:spPr/>
        <p:txBody>
          <a:bodyPr>
            <a:spAutoFit/>
          </a:bodyPr>
          <a:lstStyle/>
          <a:p>
            <a:endParaRPr lang="en-US" sz="2000"/>
          </a:p>
        </p:txBody>
      </p:sp>
    </p:spTree>
    <p:extLst>
      <p:ext uri="{BB962C8B-B14F-4D97-AF65-F5344CB8AC3E}">
        <p14:creationId xmlns:p14="http://schemas.microsoft.com/office/powerpoint/2010/main" val="1533259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AC299-2650-AC40-9EB3-4D2D2A0C59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94482C97-08EA-F043-9664-8084B122CD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917265F1-542A-F941-AF43-ED0876E4520A}"/>
              </a:ext>
            </a:extLst>
          </p:cNvPr>
          <p:cNvSpPr>
            <a:spLocks noGrp="1"/>
          </p:cNvSpPr>
          <p:nvPr>
            <p:ph type="dt" sz="half" idx="10"/>
          </p:nvPr>
        </p:nvSpPr>
        <p:spPr/>
        <p:txBody>
          <a:bodyPr/>
          <a:lstStyle/>
          <a:p>
            <a:fld id="{C9896368-645C-8946-82D5-8CFCFEDB6F82}" type="datetimeFigureOut">
              <a:rPr lang="fr-FR" smtClean="0"/>
              <a:t>05/09/2019</a:t>
            </a:fld>
            <a:endParaRPr lang="fr-FR"/>
          </a:p>
        </p:txBody>
      </p:sp>
      <p:sp>
        <p:nvSpPr>
          <p:cNvPr id="5" name="Footer Placeholder 4">
            <a:extLst>
              <a:ext uri="{FF2B5EF4-FFF2-40B4-BE49-F238E27FC236}">
                <a16:creationId xmlns:a16="http://schemas.microsoft.com/office/drawing/2014/main" id="{2822C4B6-6BCA-B44F-9DFB-A3228B4F2DD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4D866610-3704-F24B-B46C-A2C55B171FDB}"/>
              </a:ext>
            </a:extLst>
          </p:cNvPr>
          <p:cNvSpPr>
            <a:spLocks noGrp="1"/>
          </p:cNvSpPr>
          <p:nvPr>
            <p:ph type="sldNum" sz="quarter" idx="12"/>
          </p:nvPr>
        </p:nvSpPr>
        <p:spPr/>
        <p:txBody>
          <a:bodyPr/>
          <a:lstStyle/>
          <a:p>
            <a:fld id="{FFF0D78D-B2A4-0B47-9AB2-E3E5212E75FB}" type="slidenum">
              <a:rPr lang="fr-FR" smtClean="0"/>
              <a:t>‹#›</a:t>
            </a:fld>
            <a:endParaRPr lang="fr-FR"/>
          </a:p>
        </p:txBody>
      </p:sp>
    </p:spTree>
    <p:extLst>
      <p:ext uri="{BB962C8B-B14F-4D97-AF65-F5344CB8AC3E}">
        <p14:creationId xmlns:p14="http://schemas.microsoft.com/office/powerpoint/2010/main" val="2601147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9B1BA-4A33-C545-8E51-B685B9A4C04B}"/>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A0D2AD23-F059-324E-B6C9-6EDD60D000A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00E7D167-E599-364E-86F2-D7E344FDF8EB}"/>
              </a:ext>
            </a:extLst>
          </p:cNvPr>
          <p:cNvSpPr>
            <a:spLocks noGrp="1"/>
          </p:cNvSpPr>
          <p:nvPr>
            <p:ph type="dt" sz="half" idx="10"/>
          </p:nvPr>
        </p:nvSpPr>
        <p:spPr/>
        <p:txBody>
          <a:bodyPr/>
          <a:lstStyle/>
          <a:p>
            <a:fld id="{C9896368-645C-8946-82D5-8CFCFEDB6F82}" type="datetimeFigureOut">
              <a:rPr lang="fr-FR" smtClean="0"/>
              <a:t>05/09/2019</a:t>
            </a:fld>
            <a:endParaRPr lang="fr-FR"/>
          </a:p>
        </p:txBody>
      </p:sp>
      <p:sp>
        <p:nvSpPr>
          <p:cNvPr id="5" name="Footer Placeholder 4">
            <a:extLst>
              <a:ext uri="{FF2B5EF4-FFF2-40B4-BE49-F238E27FC236}">
                <a16:creationId xmlns:a16="http://schemas.microsoft.com/office/drawing/2014/main" id="{5D0821D1-1952-0340-A0D0-1A33A32146B1}"/>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C4A6D860-B0D8-804E-9AAC-3ECCEDCB575B}"/>
              </a:ext>
            </a:extLst>
          </p:cNvPr>
          <p:cNvSpPr>
            <a:spLocks noGrp="1"/>
          </p:cNvSpPr>
          <p:nvPr>
            <p:ph type="sldNum" sz="quarter" idx="12"/>
          </p:nvPr>
        </p:nvSpPr>
        <p:spPr/>
        <p:txBody>
          <a:bodyPr/>
          <a:lstStyle/>
          <a:p>
            <a:fld id="{FFF0D78D-B2A4-0B47-9AB2-E3E5212E75FB}" type="slidenum">
              <a:rPr lang="fr-FR" smtClean="0"/>
              <a:t>‹#›</a:t>
            </a:fld>
            <a:endParaRPr lang="fr-FR"/>
          </a:p>
        </p:txBody>
      </p:sp>
    </p:spTree>
    <p:extLst>
      <p:ext uri="{BB962C8B-B14F-4D97-AF65-F5344CB8AC3E}">
        <p14:creationId xmlns:p14="http://schemas.microsoft.com/office/powerpoint/2010/main" val="1191546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3BA198-F33D-C84D-BE20-9D5EDD501C8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8498283B-46A2-1A42-B707-CF1C4235379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C055DC3-7D3F-EB42-87FB-87C7D86030C3}"/>
              </a:ext>
            </a:extLst>
          </p:cNvPr>
          <p:cNvSpPr>
            <a:spLocks noGrp="1"/>
          </p:cNvSpPr>
          <p:nvPr>
            <p:ph type="dt" sz="half" idx="10"/>
          </p:nvPr>
        </p:nvSpPr>
        <p:spPr/>
        <p:txBody>
          <a:bodyPr/>
          <a:lstStyle/>
          <a:p>
            <a:fld id="{C9896368-645C-8946-82D5-8CFCFEDB6F82}" type="datetimeFigureOut">
              <a:rPr lang="fr-FR" smtClean="0"/>
              <a:t>05/09/2019</a:t>
            </a:fld>
            <a:endParaRPr lang="fr-FR"/>
          </a:p>
        </p:txBody>
      </p:sp>
      <p:sp>
        <p:nvSpPr>
          <p:cNvPr id="5" name="Footer Placeholder 4">
            <a:extLst>
              <a:ext uri="{FF2B5EF4-FFF2-40B4-BE49-F238E27FC236}">
                <a16:creationId xmlns:a16="http://schemas.microsoft.com/office/drawing/2014/main" id="{CF5F714B-0612-D142-80C4-E2DFAE8010F2}"/>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45811CD3-6690-D142-A229-A2E54AEB5328}"/>
              </a:ext>
            </a:extLst>
          </p:cNvPr>
          <p:cNvSpPr>
            <a:spLocks noGrp="1"/>
          </p:cNvSpPr>
          <p:nvPr>
            <p:ph type="sldNum" sz="quarter" idx="12"/>
          </p:nvPr>
        </p:nvSpPr>
        <p:spPr/>
        <p:txBody>
          <a:bodyPr/>
          <a:lstStyle/>
          <a:p>
            <a:fld id="{FFF0D78D-B2A4-0B47-9AB2-E3E5212E75FB}" type="slidenum">
              <a:rPr lang="fr-FR" smtClean="0"/>
              <a:t>‹#›</a:t>
            </a:fld>
            <a:endParaRPr lang="fr-FR"/>
          </a:p>
        </p:txBody>
      </p:sp>
    </p:spTree>
    <p:extLst>
      <p:ext uri="{BB962C8B-B14F-4D97-AF65-F5344CB8AC3E}">
        <p14:creationId xmlns:p14="http://schemas.microsoft.com/office/powerpoint/2010/main" val="1089038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1EBC7-64F8-3F42-96BD-D027ED8B5DF9}"/>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92DF677-B122-8145-9624-7DB6F281678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9D55B69-ADB1-6D46-B116-1FF712EF2655}"/>
              </a:ext>
            </a:extLst>
          </p:cNvPr>
          <p:cNvSpPr>
            <a:spLocks noGrp="1"/>
          </p:cNvSpPr>
          <p:nvPr>
            <p:ph type="dt" sz="half" idx="10"/>
          </p:nvPr>
        </p:nvSpPr>
        <p:spPr/>
        <p:txBody>
          <a:bodyPr/>
          <a:lstStyle/>
          <a:p>
            <a:fld id="{C9896368-645C-8946-82D5-8CFCFEDB6F82}" type="datetimeFigureOut">
              <a:rPr lang="fr-FR" smtClean="0"/>
              <a:t>05/09/2019</a:t>
            </a:fld>
            <a:endParaRPr lang="fr-FR"/>
          </a:p>
        </p:txBody>
      </p:sp>
      <p:sp>
        <p:nvSpPr>
          <p:cNvPr id="5" name="Footer Placeholder 4">
            <a:extLst>
              <a:ext uri="{FF2B5EF4-FFF2-40B4-BE49-F238E27FC236}">
                <a16:creationId xmlns:a16="http://schemas.microsoft.com/office/drawing/2014/main" id="{3E3E2A82-D74E-9245-B2C0-9C5C6CB235A9}"/>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5F63C13-FC41-1A40-8A09-E16884BC4123}"/>
              </a:ext>
            </a:extLst>
          </p:cNvPr>
          <p:cNvSpPr>
            <a:spLocks noGrp="1"/>
          </p:cNvSpPr>
          <p:nvPr>
            <p:ph type="sldNum" sz="quarter" idx="12"/>
          </p:nvPr>
        </p:nvSpPr>
        <p:spPr/>
        <p:txBody>
          <a:bodyPr/>
          <a:lstStyle/>
          <a:p>
            <a:fld id="{FFF0D78D-B2A4-0B47-9AB2-E3E5212E75FB}" type="slidenum">
              <a:rPr lang="fr-FR" smtClean="0"/>
              <a:t>‹#›</a:t>
            </a:fld>
            <a:endParaRPr lang="fr-FR"/>
          </a:p>
        </p:txBody>
      </p:sp>
    </p:spTree>
    <p:extLst>
      <p:ext uri="{BB962C8B-B14F-4D97-AF65-F5344CB8AC3E}">
        <p14:creationId xmlns:p14="http://schemas.microsoft.com/office/powerpoint/2010/main" val="385600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A544D-D9E1-1647-88C1-F341129162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B8C238C0-B51B-1646-9B22-A80F785BD5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63C3A5D-9E02-C642-9D40-D812B7468F36}"/>
              </a:ext>
            </a:extLst>
          </p:cNvPr>
          <p:cNvSpPr>
            <a:spLocks noGrp="1"/>
          </p:cNvSpPr>
          <p:nvPr>
            <p:ph type="dt" sz="half" idx="10"/>
          </p:nvPr>
        </p:nvSpPr>
        <p:spPr/>
        <p:txBody>
          <a:bodyPr/>
          <a:lstStyle/>
          <a:p>
            <a:fld id="{C9896368-645C-8946-82D5-8CFCFEDB6F82}" type="datetimeFigureOut">
              <a:rPr lang="fr-FR" smtClean="0"/>
              <a:t>05/09/2019</a:t>
            </a:fld>
            <a:endParaRPr lang="fr-FR"/>
          </a:p>
        </p:txBody>
      </p:sp>
      <p:sp>
        <p:nvSpPr>
          <p:cNvPr id="5" name="Footer Placeholder 4">
            <a:extLst>
              <a:ext uri="{FF2B5EF4-FFF2-40B4-BE49-F238E27FC236}">
                <a16:creationId xmlns:a16="http://schemas.microsoft.com/office/drawing/2014/main" id="{B6E17DAA-831F-D242-B8D2-E3DFB23A7059}"/>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8EF4540-4FCA-3948-BD43-506060756987}"/>
              </a:ext>
            </a:extLst>
          </p:cNvPr>
          <p:cNvSpPr>
            <a:spLocks noGrp="1"/>
          </p:cNvSpPr>
          <p:nvPr>
            <p:ph type="sldNum" sz="quarter" idx="12"/>
          </p:nvPr>
        </p:nvSpPr>
        <p:spPr/>
        <p:txBody>
          <a:bodyPr/>
          <a:lstStyle/>
          <a:p>
            <a:fld id="{FFF0D78D-B2A4-0B47-9AB2-E3E5212E75FB}" type="slidenum">
              <a:rPr lang="fr-FR" smtClean="0"/>
              <a:t>‹#›</a:t>
            </a:fld>
            <a:endParaRPr lang="fr-FR"/>
          </a:p>
        </p:txBody>
      </p:sp>
    </p:spTree>
    <p:extLst>
      <p:ext uri="{BB962C8B-B14F-4D97-AF65-F5344CB8AC3E}">
        <p14:creationId xmlns:p14="http://schemas.microsoft.com/office/powerpoint/2010/main" val="3344603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93D10-D893-D843-AE84-114D864DE258}"/>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A73414DB-C7E5-1143-AD84-3FED79E886F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27E94012-0DCF-064A-BB13-22579C0A6CC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E1C6A0EA-9A39-B94F-B682-ECEE7C1678EE}"/>
              </a:ext>
            </a:extLst>
          </p:cNvPr>
          <p:cNvSpPr>
            <a:spLocks noGrp="1"/>
          </p:cNvSpPr>
          <p:nvPr>
            <p:ph type="dt" sz="half" idx="10"/>
          </p:nvPr>
        </p:nvSpPr>
        <p:spPr/>
        <p:txBody>
          <a:bodyPr/>
          <a:lstStyle/>
          <a:p>
            <a:fld id="{C9896368-645C-8946-82D5-8CFCFEDB6F82}" type="datetimeFigureOut">
              <a:rPr lang="fr-FR" smtClean="0"/>
              <a:t>05/09/2019</a:t>
            </a:fld>
            <a:endParaRPr lang="fr-FR"/>
          </a:p>
        </p:txBody>
      </p:sp>
      <p:sp>
        <p:nvSpPr>
          <p:cNvPr id="6" name="Footer Placeholder 5">
            <a:extLst>
              <a:ext uri="{FF2B5EF4-FFF2-40B4-BE49-F238E27FC236}">
                <a16:creationId xmlns:a16="http://schemas.microsoft.com/office/drawing/2014/main" id="{9ACB9417-A474-C74D-AB0B-1A352CD84F47}"/>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DAB678D0-CB2C-D742-B444-D75B8C029027}"/>
              </a:ext>
            </a:extLst>
          </p:cNvPr>
          <p:cNvSpPr>
            <a:spLocks noGrp="1"/>
          </p:cNvSpPr>
          <p:nvPr>
            <p:ph type="sldNum" sz="quarter" idx="12"/>
          </p:nvPr>
        </p:nvSpPr>
        <p:spPr/>
        <p:txBody>
          <a:bodyPr/>
          <a:lstStyle/>
          <a:p>
            <a:fld id="{FFF0D78D-B2A4-0B47-9AB2-E3E5212E75FB}" type="slidenum">
              <a:rPr lang="fr-FR" smtClean="0"/>
              <a:t>‹#›</a:t>
            </a:fld>
            <a:endParaRPr lang="fr-FR"/>
          </a:p>
        </p:txBody>
      </p:sp>
    </p:spTree>
    <p:extLst>
      <p:ext uri="{BB962C8B-B14F-4D97-AF65-F5344CB8AC3E}">
        <p14:creationId xmlns:p14="http://schemas.microsoft.com/office/powerpoint/2010/main" val="2262346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A1F1-7A69-C948-A1B1-15CCFDCDBC2A}"/>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4E964AB6-6D2B-4642-A30D-5D50AF7BBA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C0B6BBF-8360-A44A-895C-2D9452157F6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B2CA7366-DA65-9145-ADF8-2D61DBFB2E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3BDE8AB-8E78-FC4D-913C-1A8A561B49E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0402BB29-ED9B-6D46-B8EB-027396E4E93A}"/>
              </a:ext>
            </a:extLst>
          </p:cNvPr>
          <p:cNvSpPr>
            <a:spLocks noGrp="1"/>
          </p:cNvSpPr>
          <p:nvPr>
            <p:ph type="dt" sz="half" idx="10"/>
          </p:nvPr>
        </p:nvSpPr>
        <p:spPr/>
        <p:txBody>
          <a:bodyPr/>
          <a:lstStyle/>
          <a:p>
            <a:fld id="{C9896368-645C-8946-82D5-8CFCFEDB6F82}" type="datetimeFigureOut">
              <a:rPr lang="fr-FR" smtClean="0"/>
              <a:t>05/09/2019</a:t>
            </a:fld>
            <a:endParaRPr lang="fr-FR"/>
          </a:p>
        </p:txBody>
      </p:sp>
      <p:sp>
        <p:nvSpPr>
          <p:cNvPr id="8" name="Footer Placeholder 7">
            <a:extLst>
              <a:ext uri="{FF2B5EF4-FFF2-40B4-BE49-F238E27FC236}">
                <a16:creationId xmlns:a16="http://schemas.microsoft.com/office/drawing/2014/main" id="{EC956336-9B57-7247-AB8A-BDE344AB194E}"/>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B40F9C0-DA64-5E48-B55A-30230D916D6F}"/>
              </a:ext>
            </a:extLst>
          </p:cNvPr>
          <p:cNvSpPr>
            <a:spLocks noGrp="1"/>
          </p:cNvSpPr>
          <p:nvPr>
            <p:ph type="sldNum" sz="quarter" idx="12"/>
          </p:nvPr>
        </p:nvSpPr>
        <p:spPr/>
        <p:txBody>
          <a:bodyPr/>
          <a:lstStyle/>
          <a:p>
            <a:fld id="{FFF0D78D-B2A4-0B47-9AB2-E3E5212E75FB}" type="slidenum">
              <a:rPr lang="fr-FR" smtClean="0"/>
              <a:t>‹#›</a:t>
            </a:fld>
            <a:endParaRPr lang="fr-FR"/>
          </a:p>
        </p:txBody>
      </p:sp>
    </p:spTree>
    <p:extLst>
      <p:ext uri="{BB962C8B-B14F-4D97-AF65-F5344CB8AC3E}">
        <p14:creationId xmlns:p14="http://schemas.microsoft.com/office/powerpoint/2010/main" val="1155120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5ECF-2108-3248-AF2C-12FF76BAE4F0}"/>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F8C5547B-00A3-3C40-8F90-601776CC32C9}"/>
              </a:ext>
            </a:extLst>
          </p:cNvPr>
          <p:cNvSpPr>
            <a:spLocks noGrp="1"/>
          </p:cNvSpPr>
          <p:nvPr>
            <p:ph type="dt" sz="half" idx="10"/>
          </p:nvPr>
        </p:nvSpPr>
        <p:spPr/>
        <p:txBody>
          <a:bodyPr/>
          <a:lstStyle/>
          <a:p>
            <a:fld id="{C9896368-645C-8946-82D5-8CFCFEDB6F82}" type="datetimeFigureOut">
              <a:rPr lang="fr-FR" smtClean="0"/>
              <a:t>05/09/2019</a:t>
            </a:fld>
            <a:endParaRPr lang="fr-FR"/>
          </a:p>
        </p:txBody>
      </p:sp>
      <p:sp>
        <p:nvSpPr>
          <p:cNvPr id="4" name="Footer Placeholder 3">
            <a:extLst>
              <a:ext uri="{FF2B5EF4-FFF2-40B4-BE49-F238E27FC236}">
                <a16:creationId xmlns:a16="http://schemas.microsoft.com/office/drawing/2014/main" id="{CB0CC693-7AFC-9F4A-AD60-A9EC3031DCDF}"/>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979A2EA-ACE2-F243-8363-D32B55622D16}"/>
              </a:ext>
            </a:extLst>
          </p:cNvPr>
          <p:cNvSpPr>
            <a:spLocks noGrp="1"/>
          </p:cNvSpPr>
          <p:nvPr>
            <p:ph type="sldNum" sz="quarter" idx="12"/>
          </p:nvPr>
        </p:nvSpPr>
        <p:spPr/>
        <p:txBody>
          <a:bodyPr/>
          <a:lstStyle/>
          <a:p>
            <a:fld id="{FFF0D78D-B2A4-0B47-9AB2-E3E5212E75FB}" type="slidenum">
              <a:rPr lang="fr-FR" smtClean="0"/>
              <a:t>‹#›</a:t>
            </a:fld>
            <a:endParaRPr lang="fr-FR"/>
          </a:p>
        </p:txBody>
      </p:sp>
    </p:spTree>
    <p:extLst>
      <p:ext uri="{BB962C8B-B14F-4D97-AF65-F5344CB8AC3E}">
        <p14:creationId xmlns:p14="http://schemas.microsoft.com/office/powerpoint/2010/main" val="985212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4D887B-E781-A843-8486-683B33F186A3}"/>
              </a:ext>
            </a:extLst>
          </p:cNvPr>
          <p:cNvSpPr>
            <a:spLocks noGrp="1"/>
          </p:cNvSpPr>
          <p:nvPr>
            <p:ph type="dt" sz="half" idx="10"/>
          </p:nvPr>
        </p:nvSpPr>
        <p:spPr/>
        <p:txBody>
          <a:bodyPr/>
          <a:lstStyle/>
          <a:p>
            <a:fld id="{C9896368-645C-8946-82D5-8CFCFEDB6F82}" type="datetimeFigureOut">
              <a:rPr lang="fr-FR" smtClean="0"/>
              <a:t>05/09/2019</a:t>
            </a:fld>
            <a:endParaRPr lang="fr-FR"/>
          </a:p>
        </p:txBody>
      </p:sp>
      <p:sp>
        <p:nvSpPr>
          <p:cNvPr id="3" name="Footer Placeholder 2">
            <a:extLst>
              <a:ext uri="{FF2B5EF4-FFF2-40B4-BE49-F238E27FC236}">
                <a16:creationId xmlns:a16="http://schemas.microsoft.com/office/drawing/2014/main" id="{C5FE57F9-FD41-0E4C-B969-CB6893C97793}"/>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DC677422-01DC-6B46-B7C5-9D305A362DF9}"/>
              </a:ext>
            </a:extLst>
          </p:cNvPr>
          <p:cNvSpPr>
            <a:spLocks noGrp="1"/>
          </p:cNvSpPr>
          <p:nvPr>
            <p:ph type="sldNum" sz="quarter" idx="12"/>
          </p:nvPr>
        </p:nvSpPr>
        <p:spPr/>
        <p:txBody>
          <a:bodyPr/>
          <a:lstStyle/>
          <a:p>
            <a:fld id="{FFF0D78D-B2A4-0B47-9AB2-E3E5212E75FB}" type="slidenum">
              <a:rPr lang="fr-FR" smtClean="0"/>
              <a:t>‹#›</a:t>
            </a:fld>
            <a:endParaRPr lang="fr-FR"/>
          </a:p>
        </p:txBody>
      </p:sp>
    </p:spTree>
    <p:extLst>
      <p:ext uri="{BB962C8B-B14F-4D97-AF65-F5344CB8AC3E}">
        <p14:creationId xmlns:p14="http://schemas.microsoft.com/office/powerpoint/2010/main" val="1165579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CB0D3-B9B8-FF4C-B04D-F49C088D48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86398E52-DCDB-7E45-B778-1C2140F6D3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C5F9F49E-90C2-D24D-A4F5-640B063A9B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8BF53AE-3482-0948-AFFD-223D6E4D9158}"/>
              </a:ext>
            </a:extLst>
          </p:cNvPr>
          <p:cNvSpPr>
            <a:spLocks noGrp="1"/>
          </p:cNvSpPr>
          <p:nvPr>
            <p:ph type="dt" sz="half" idx="10"/>
          </p:nvPr>
        </p:nvSpPr>
        <p:spPr/>
        <p:txBody>
          <a:bodyPr/>
          <a:lstStyle/>
          <a:p>
            <a:fld id="{C9896368-645C-8946-82D5-8CFCFEDB6F82}" type="datetimeFigureOut">
              <a:rPr lang="fr-FR" smtClean="0"/>
              <a:t>05/09/2019</a:t>
            </a:fld>
            <a:endParaRPr lang="fr-FR"/>
          </a:p>
        </p:txBody>
      </p:sp>
      <p:sp>
        <p:nvSpPr>
          <p:cNvPr id="6" name="Footer Placeholder 5">
            <a:extLst>
              <a:ext uri="{FF2B5EF4-FFF2-40B4-BE49-F238E27FC236}">
                <a16:creationId xmlns:a16="http://schemas.microsoft.com/office/drawing/2014/main" id="{FA67D99C-DDBD-BD45-8585-131F546DE4E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E7440530-E1C6-524A-9745-F96F082972A0}"/>
              </a:ext>
            </a:extLst>
          </p:cNvPr>
          <p:cNvSpPr>
            <a:spLocks noGrp="1"/>
          </p:cNvSpPr>
          <p:nvPr>
            <p:ph type="sldNum" sz="quarter" idx="12"/>
          </p:nvPr>
        </p:nvSpPr>
        <p:spPr/>
        <p:txBody>
          <a:bodyPr/>
          <a:lstStyle/>
          <a:p>
            <a:fld id="{FFF0D78D-B2A4-0B47-9AB2-E3E5212E75FB}" type="slidenum">
              <a:rPr lang="fr-FR" smtClean="0"/>
              <a:t>‹#›</a:t>
            </a:fld>
            <a:endParaRPr lang="fr-FR"/>
          </a:p>
        </p:txBody>
      </p:sp>
    </p:spTree>
    <p:extLst>
      <p:ext uri="{BB962C8B-B14F-4D97-AF65-F5344CB8AC3E}">
        <p14:creationId xmlns:p14="http://schemas.microsoft.com/office/powerpoint/2010/main" val="299384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8F293-E6C0-F546-BDC4-F6A5BDC62A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17C7004A-4B71-AC4F-B7B7-2B94EAB3CF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C6BD0C8F-3CFA-A84D-9574-B87EA7569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2346512-FFA3-E749-AB2E-02843DAC99C5}"/>
              </a:ext>
            </a:extLst>
          </p:cNvPr>
          <p:cNvSpPr>
            <a:spLocks noGrp="1"/>
          </p:cNvSpPr>
          <p:nvPr>
            <p:ph type="dt" sz="half" idx="10"/>
          </p:nvPr>
        </p:nvSpPr>
        <p:spPr/>
        <p:txBody>
          <a:bodyPr/>
          <a:lstStyle/>
          <a:p>
            <a:fld id="{C9896368-645C-8946-82D5-8CFCFEDB6F82}" type="datetimeFigureOut">
              <a:rPr lang="fr-FR" smtClean="0"/>
              <a:t>05/09/2019</a:t>
            </a:fld>
            <a:endParaRPr lang="fr-FR"/>
          </a:p>
        </p:txBody>
      </p:sp>
      <p:sp>
        <p:nvSpPr>
          <p:cNvPr id="6" name="Footer Placeholder 5">
            <a:extLst>
              <a:ext uri="{FF2B5EF4-FFF2-40B4-BE49-F238E27FC236}">
                <a16:creationId xmlns:a16="http://schemas.microsoft.com/office/drawing/2014/main" id="{911BD725-2AF1-2E49-BED2-DAB3CB64ADB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C99A49E4-653C-AF40-AAB8-7F590C8B5E71}"/>
              </a:ext>
            </a:extLst>
          </p:cNvPr>
          <p:cNvSpPr>
            <a:spLocks noGrp="1"/>
          </p:cNvSpPr>
          <p:nvPr>
            <p:ph type="sldNum" sz="quarter" idx="12"/>
          </p:nvPr>
        </p:nvSpPr>
        <p:spPr/>
        <p:txBody>
          <a:bodyPr/>
          <a:lstStyle/>
          <a:p>
            <a:fld id="{FFF0D78D-B2A4-0B47-9AB2-E3E5212E75FB}" type="slidenum">
              <a:rPr lang="fr-FR" smtClean="0"/>
              <a:t>‹#›</a:t>
            </a:fld>
            <a:endParaRPr lang="fr-FR"/>
          </a:p>
        </p:txBody>
      </p:sp>
    </p:spTree>
    <p:extLst>
      <p:ext uri="{BB962C8B-B14F-4D97-AF65-F5344CB8AC3E}">
        <p14:creationId xmlns:p14="http://schemas.microsoft.com/office/powerpoint/2010/main" val="1994290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88FB7C-882B-364E-9961-800D390B7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8FC54C9C-94C7-A643-8ABA-D840F6DBF0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4AC88C1-D2B1-4846-AFC5-A71B37A5F1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896368-645C-8946-82D5-8CFCFEDB6F82}" type="datetimeFigureOut">
              <a:rPr lang="fr-FR" smtClean="0"/>
              <a:t>05/09/2019</a:t>
            </a:fld>
            <a:endParaRPr lang="fr-FR"/>
          </a:p>
        </p:txBody>
      </p:sp>
      <p:sp>
        <p:nvSpPr>
          <p:cNvPr id="5" name="Footer Placeholder 4">
            <a:extLst>
              <a:ext uri="{FF2B5EF4-FFF2-40B4-BE49-F238E27FC236}">
                <a16:creationId xmlns:a16="http://schemas.microsoft.com/office/drawing/2014/main" id="{F4DF929B-E550-284E-80AC-6BAE5EE6EB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C82D426B-1BAD-4E4D-A807-F687716C6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F0D78D-B2A4-0B47-9AB2-E3E5212E75FB}" type="slidenum">
              <a:rPr lang="fr-FR" smtClean="0"/>
              <a:t>‹#›</a:t>
            </a:fld>
            <a:endParaRPr lang="fr-FR"/>
          </a:p>
        </p:txBody>
      </p:sp>
    </p:spTree>
    <p:extLst>
      <p:ext uri="{BB962C8B-B14F-4D97-AF65-F5344CB8AC3E}">
        <p14:creationId xmlns:p14="http://schemas.microsoft.com/office/powerpoint/2010/main" val="22697683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0.png"/><Relationship Id="rId7" Type="http://schemas.openxmlformats.org/officeDocument/2006/relationships/image" Target="../media/image37.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image" Target="../media/image7.tif"/><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tif"/></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38095" y="1841215"/>
            <a:ext cx="10115812" cy="4555093"/>
          </a:xfrm>
          <a:prstGeom prst="rect">
            <a:avLst/>
          </a:prstGeom>
          <a:noFill/>
        </p:spPr>
        <p:txBody>
          <a:bodyPr wrap="square" rtlCol="0">
            <a:spAutoFit/>
          </a:bodyPr>
          <a:lstStyle/>
          <a:p>
            <a:pPr algn="ctr"/>
            <a:r>
              <a:rPr lang="en-US" sz="4000" b="1" i="1" dirty="0">
                <a:solidFill>
                  <a:srgbClr val="0070C0"/>
                </a:solidFill>
              </a:rPr>
              <a:t>How model standardization enables new tools and applications in neuroscientific research</a:t>
            </a:r>
          </a:p>
          <a:p>
            <a:pPr algn="ctr"/>
            <a:endParaRPr lang="en-US" b="1" i="1" dirty="0">
              <a:solidFill>
                <a:srgbClr val="0070C0"/>
              </a:solidFill>
            </a:endParaRPr>
          </a:p>
          <a:p>
            <a:pPr algn="ctr"/>
            <a:r>
              <a:rPr lang="en-US" sz="3200" i="1" dirty="0">
                <a:solidFill>
                  <a:srgbClr val="0070C0"/>
                </a:solidFill>
              </a:rPr>
              <a:t>Insights from the HBP</a:t>
            </a:r>
            <a:endParaRPr lang="en-US" sz="3200" dirty="0"/>
          </a:p>
          <a:p>
            <a:pPr algn="ctr"/>
            <a:endParaRPr lang="en-US" sz="2400" b="1" i="1" dirty="0"/>
          </a:p>
          <a:p>
            <a:pPr algn="ctr"/>
            <a:r>
              <a:rPr lang="en-US" sz="2200" dirty="0"/>
              <a:t>Yann Zerlaut</a:t>
            </a:r>
          </a:p>
          <a:p>
            <a:pPr algn="ctr"/>
            <a:r>
              <a:rPr lang="en-US" sz="2400" b="1" dirty="0" err="1"/>
              <a:t>Neuroinformatics</a:t>
            </a:r>
            <a:r>
              <a:rPr lang="en-US" sz="2400" b="1" dirty="0"/>
              <a:t> team / group of A. Davison</a:t>
            </a:r>
          </a:p>
          <a:p>
            <a:pPr algn="ctr"/>
            <a:r>
              <a:rPr lang="en-US" sz="2400" b="1" i="1" dirty="0"/>
              <a:t>Centre National de la Recherche </a:t>
            </a:r>
            <a:r>
              <a:rPr lang="en-US" sz="2400" b="1" i="1" dirty="0" err="1"/>
              <a:t>Scientifique</a:t>
            </a:r>
            <a:r>
              <a:rPr lang="en-US" sz="2400" b="1" i="1" dirty="0"/>
              <a:t>, France</a:t>
            </a:r>
          </a:p>
          <a:p>
            <a:pPr algn="ctr"/>
            <a:endParaRPr lang="en-US" sz="1400" i="1" dirty="0"/>
          </a:p>
          <a:p>
            <a:pPr algn="ctr"/>
            <a:endParaRPr lang="en-US" sz="1400" i="1" dirty="0"/>
          </a:p>
          <a:p>
            <a:pPr algn="ctr"/>
            <a:endParaRPr lang="en-US" sz="1400" i="1" dirty="0"/>
          </a:p>
          <a:p>
            <a:pPr algn="ctr"/>
            <a:r>
              <a:rPr lang="en-US" sz="2000" b="1" i="1" dirty="0">
                <a:solidFill>
                  <a:srgbClr val="0070C0"/>
                </a:solidFill>
              </a:rPr>
              <a:t>Open Source Brain Meeting 2019, Alghero</a:t>
            </a:r>
          </a:p>
        </p:txBody>
      </p:sp>
      <p:pic>
        <p:nvPicPr>
          <p:cNvPr id="3" name="cnrs.png"/>
          <p:cNvPicPr>
            <a:picLocks noChangeAspect="1"/>
          </p:cNvPicPr>
          <p:nvPr/>
        </p:nvPicPr>
        <p:blipFill>
          <a:blip r:embed="rId2">
            <a:extLst/>
          </a:blip>
          <a:stretch>
            <a:fillRect/>
          </a:stretch>
        </p:blipFill>
        <p:spPr>
          <a:xfrm>
            <a:off x="10292054" y="5207268"/>
            <a:ext cx="1142999" cy="1143000"/>
          </a:xfrm>
          <a:prstGeom prst="rect">
            <a:avLst/>
          </a:prstGeom>
          <a:ln w="12700">
            <a:miter lim="400000"/>
          </a:ln>
        </p:spPr>
      </p:pic>
      <p:pic>
        <p:nvPicPr>
          <p:cNvPr id="4" name="UNIC.png"/>
          <p:cNvPicPr>
            <a:picLocks noChangeAspect="1"/>
          </p:cNvPicPr>
          <p:nvPr/>
        </p:nvPicPr>
        <p:blipFill>
          <a:blip r:embed="rId3">
            <a:extLst/>
          </a:blip>
          <a:stretch>
            <a:fillRect/>
          </a:stretch>
        </p:blipFill>
        <p:spPr>
          <a:xfrm>
            <a:off x="615678" y="5207268"/>
            <a:ext cx="1284269" cy="1143000"/>
          </a:xfrm>
          <a:prstGeom prst="rect">
            <a:avLst/>
          </a:prstGeom>
          <a:ln w="12700">
            <a:miter lim="400000"/>
          </a:ln>
        </p:spPr>
      </p:pic>
      <p:pic>
        <p:nvPicPr>
          <p:cNvPr id="5" name="hbp_logo-small.jpg"/>
          <p:cNvPicPr>
            <a:picLocks noChangeAspect="1"/>
          </p:cNvPicPr>
          <p:nvPr/>
        </p:nvPicPr>
        <p:blipFill>
          <a:blip r:embed="rId4">
            <a:extLst/>
          </a:blip>
          <a:stretch>
            <a:fillRect/>
          </a:stretch>
        </p:blipFill>
        <p:spPr>
          <a:xfrm>
            <a:off x="3758061" y="607474"/>
            <a:ext cx="4675877" cy="914400"/>
          </a:xfrm>
          <a:prstGeom prst="rect">
            <a:avLst/>
          </a:prstGeom>
          <a:ln w="12700">
            <a:miter lim="400000"/>
          </a:ln>
        </p:spPr>
      </p:pic>
    </p:spTree>
    <p:extLst>
      <p:ext uri="{BB962C8B-B14F-4D97-AF65-F5344CB8AC3E}">
        <p14:creationId xmlns:p14="http://schemas.microsoft.com/office/powerpoint/2010/main" val="3332649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7CF2518-C83F-4347-A010-CFAF52BCEBEC}"/>
              </a:ext>
            </a:extLst>
          </p:cNvPr>
          <p:cNvSpPr txBox="1">
            <a:spLocks/>
          </p:cNvSpPr>
          <p:nvPr/>
        </p:nvSpPr>
        <p:spPr>
          <a:xfrm>
            <a:off x="0" y="0"/>
            <a:ext cx="12192000" cy="731520"/>
          </a:xfrm>
          <a:prstGeom prst="rect">
            <a:avLst/>
          </a:prstGeom>
          <a:solidFill>
            <a:schemeClr val="tx1"/>
          </a:solidFill>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2800" b="1" dirty="0">
                <a:solidFill>
                  <a:schemeClr val="bg1"/>
                </a:solidFill>
                <a:latin typeface="+mn-lt"/>
                <a:cs typeface="Times New Roman" pitchFamily="18" charset="0"/>
              </a:rPr>
              <a:t>Model Catalog App</a:t>
            </a:r>
          </a:p>
        </p:txBody>
      </p:sp>
      <p:pic>
        <p:nvPicPr>
          <p:cNvPr id="5" name="Picture 4">
            <a:extLst>
              <a:ext uri="{FF2B5EF4-FFF2-40B4-BE49-F238E27FC236}">
                <a16:creationId xmlns:a16="http://schemas.microsoft.com/office/drawing/2014/main" id="{7206767E-9AB9-334B-8568-DE2C2109B00B}"/>
              </a:ext>
            </a:extLst>
          </p:cNvPr>
          <p:cNvPicPr>
            <a:picLocks noChangeAspect="1"/>
          </p:cNvPicPr>
          <p:nvPr/>
        </p:nvPicPr>
        <p:blipFill>
          <a:blip r:embed="rId2">
            <a:lum/>
            <a:alphaModFix/>
          </a:blip>
          <a:srcRect/>
          <a:stretch>
            <a:fillRect/>
          </a:stretch>
        </p:blipFill>
        <p:spPr>
          <a:xfrm>
            <a:off x="209771" y="1630371"/>
            <a:ext cx="7750473" cy="4391627"/>
          </a:xfrm>
          <a:prstGeom prst="rect">
            <a:avLst/>
          </a:prstGeom>
          <a:noFill/>
          <a:ln>
            <a:noFill/>
          </a:ln>
        </p:spPr>
      </p:pic>
      <p:sp>
        <p:nvSpPr>
          <p:cNvPr id="3" name="Rectangle 2">
            <a:extLst>
              <a:ext uri="{FF2B5EF4-FFF2-40B4-BE49-F238E27FC236}">
                <a16:creationId xmlns:a16="http://schemas.microsoft.com/office/drawing/2014/main" id="{776AEF87-C6BE-BC47-9F13-0AA5B43FA3E2}"/>
              </a:ext>
            </a:extLst>
          </p:cNvPr>
          <p:cNvSpPr/>
          <p:nvPr/>
        </p:nvSpPr>
        <p:spPr>
          <a:xfrm>
            <a:off x="8449341" y="1714571"/>
            <a:ext cx="3395329" cy="2600712"/>
          </a:xfrm>
          <a:prstGeom prst="rect">
            <a:avLst/>
          </a:prstGeom>
        </p:spPr>
        <p:txBody>
          <a:bodyPr wrap="square">
            <a:spAutoFit/>
          </a:bodyPr>
          <a:lstStyle/>
          <a:p>
            <a:pPr lvl="0" algn="just" hangingPunct="0">
              <a:spcBef>
                <a:spcPts val="1191"/>
              </a:spcBef>
              <a:spcAft>
                <a:spcPts val="992"/>
              </a:spcAft>
              <a:defRPr sz="1800" b="0"/>
            </a:pPr>
            <a:r>
              <a:rPr lang="en-US" dirty="0">
                <a:latin typeface="Liberation Sans" pitchFamily="18"/>
                <a:ea typeface="DejaVu Sans" pitchFamily="2"/>
                <a:cs typeface="DejaVu Sans" pitchFamily="2"/>
              </a:rPr>
              <a:t>Enables 3 levels of “sharing”:</a:t>
            </a:r>
          </a:p>
          <a:p>
            <a:pPr marL="285750" lvl="0" indent="-285750" algn="just" hangingPunct="0">
              <a:spcBef>
                <a:spcPts val="1191"/>
              </a:spcBef>
              <a:spcAft>
                <a:spcPts val="992"/>
              </a:spcAft>
              <a:buFont typeface="Arial" panose="020B0604020202020204" pitchFamily="34" charset="0"/>
              <a:buChar char="•"/>
              <a:defRPr sz="1800" b="0"/>
            </a:pPr>
            <a:r>
              <a:rPr lang="en-US" dirty="0">
                <a:latin typeface="Liberation Sans" pitchFamily="18"/>
                <a:ea typeface="DejaVu Sans" pitchFamily="2"/>
                <a:cs typeface="DejaVu Sans" pitchFamily="2"/>
              </a:rPr>
              <a:t>private: with user-defined collaborators</a:t>
            </a:r>
          </a:p>
          <a:p>
            <a:pPr marL="285750" lvl="0" indent="-285750" algn="just" hangingPunct="0">
              <a:spcBef>
                <a:spcPts val="1191"/>
              </a:spcBef>
              <a:spcAft>
                <a:spcPts val="992"/>
              </a:spcAft>
              <a:buFont typeface="Arial" panose="020B0604020202020204" pitchFamily="34" charset="0"/>
              <a:buChar char="•"/>
              <a:defRPr sz="1800" b="0"/>
            </a:pPr>
            <a:r>
              <a:rPr lang="en-US" dirty="0">
                <a:latin typeface="Liberation Sans" pitchFamily="18"/>
                <a:ea typeface="DejaVu Sans" pitchFamily="2"/>
                <a:cs typeface="DejaVu Sans" pitchFamily="2"/>
              </a:rPr>
              <a:t>public: visible to all users</a:t>
            </a:r>
          </a:p>
          <a:p>
            <a:pPr marL="285750" lvl="0" indent="-285750" algn="just" hangingPunct="0">
              <a:spcBef>
                <a:spcPts val="1191"/>
              </a:spcBef>
              <a:spcAft>
                <a:spcPts val="992"/>
              </a:spcAft>
              <a:buFont typeface="Arial" panose="020B0604020202020204" pitchFamily="34" charset="0"/>
              <a:buChar char="•"/>
              <a:defRPr sz="1800" b="0"/>
            </a:pPr>
            <a:r>
              <a:rPr lang="en-US" dirty="0">
                <a:latin typeface="Liberation Sans" pitchFamily="18"/>
                <a:ea typeface="DejaVu Sans" pitchFamily="2"/>
                <a:cs typeface="DejaVu Sans" pitchFamily="2"/>
              </a:rPr>
              <a:t>published: DOI + entry in the HBP Knowledge Graph</a:t>
            </a:r>
          </a:p>
        </p:txBody>
      </p:sp>
      <p:sp>
        <p:nvSpPr>
          <p:cNvPr id="7" name="Rectangle 6">
            <a:extLst>
              <a:ext uri="{FF2B5EF4-FFF2-40B4-BE49-F238E27FC236}">
                <a16:creationId xmlns:a16="http://schemas.microsoft.com/office/drawing/2014/main" id="{D00ACDF8-0676-4C4B-B652-5E01100F36CE}"/>
              </a:ext>
            </a:extLst>
          </p:cNvPr>
          <p:cNvSpPr/>
          <p:nvPr/>
        </p:nvSpPr>
        <p:spPr>
          <a:xfrm>
            <a:off x="453655" y="1038379"/>
            <a:ext cx="11284689" cy="369332"/>
          </a:xfrm>
          <a:prstGeom prst="rect">
            <a:avLst/>
          </a:prstGeom>
        </p:spPr>
        <p:txBody>
          <a:bodyPr wrap="square">
            <a:spAutoFit/>
          </a:bodyPr>
          <a:lstStyle/>
          <a:p>
            <a:pPr lvl="0" algn="just" hangingPunct="0"/>
            <a:r>
              <a:rPr lang="en-US" dirty="0">
                <a:latin typeface="Liberation Sans" pitchFamily="18"/>
                <a:ea typeface="DejaVu Sans" pitchFamily="2"/>
                <a:cs typeface="DejaVu Sans" pitchFamily="2"/>
              </a:rPr>
              <a:t>Hosts the models developed and/or used within the ecosystem of tools provided by the HBP Platforms</a:t>
            </a:r>
          </a:p>
        </p:txBody>
      </p:sp>
      <p:sp>
        <p:nvSpPr>
          <p:cNvPr id="8" name="TextBox 7">
            <a:extLst>
              <a:ext uri="{FF2B5EF4-FFF2-40B4-BE49-F238E27FC236}">
                <a16:creationId xmlns:a16="http://schemas.microsoft.com/office/drawing/2014/main" id="{9A87A8E6-CAEF-0A48-A5B9-2686D66A0D38}"/>
              </a:ext>
            </a:extLst>
          </p:cNvPr>
          <p:cNvSpPr txBox="1"/>
          <p:nvPr/>
        </p:nvSpPr>
        <p:spPr>
          <a:xfrm>
            <a:off x="8175729" y="4843476"/>
            <a:ext cx="3814962" cy="1485383"/>
          </a:xfrm>
          <a:prstGeom prst="rect">
            <a:avLst/>
          </a:prstGeom>
          <a:noFill/>
          <a:ln>
            <a:noFill/>
          </a:ln>
        </p:spPr>
        <p:txBody>
          <a:bodyPr wrap="none" lIns="90000" tIns="45000" rIns="90000" bIns="45000" anchorCtr="0" compatLnSpc="0"/>
          <a:lstStyle/>
          <a:p>
            <a:pPr marL="0" marR="0" lvl="0" indent="0" algn="just" hangingPunct="0">
              <a:lnSpc>
                <a:spcPct val="100000"/>
              </a:lnSpc>
              <a:spcBef>
                <a:spcPts val="1191"/>
              </a:spcBef>
              <a:spcAft>
                <a:spcPts val="992"/>
              </a:spcAft>
              <a:buNone/>
              <a:tabLst/>
              <a:defRPr sz="1800" b="0"/>
            </a:pPr>
            <a:r>
              <a:rPr lang="en-US" sz="1400" b="0" i="0" u="none" strike="noStrike" kern="1200" cap="none" dirty="0">
                <a:ln>
                  <a:noFill/>
                </a:ln>
                <a:latin typeface="Liberation Sans" pitchFamily="18"/>
                <a:ea typeface="DejaVu Sans" pitchFamily="2"/>
                <a:cs typeface="DejaVu Sans" pitchFamily="2"/>
              </a:rPr>
              <a:t>Two step process for publication:</a:t>
            </a:r>
          </a:p>
          <a:p>
            <a:pPr marL="0" marR="0" lvl="0" indent="0" algn="just" hangingPunct="0">
              <a:lnSpc>
                <a:spcPct val="100000"/>
              </a:lnSpc>
              <a:spcBef>
                <a:spcPts val="1191"/>
              </a:spcBef>
              <a:spcAft>
                <a:spcPts val="992"/>
              </a:spcAft>
              <a:buNone/>
              <a:tabLst/>
              <a:defRPr sz="1800" b="0"/>
            </a:pPr>
            <a:r>
              <a:rPr lang="en-US" sz="1400" b="0" i="0" u="none" strike="noStrike" kern="1200" cap="none" dirty="0">
                <a:ln>
                  <a:noFill/>
                </a:ln>
                <a:latin typeface="Liberation Sans" pitchFamily="18"/>
                <a:ea typeface="DejaVu Sans" pitchFamily="2"/>
                <a:cs typeface="DejaVu Sans" pitchFamily="2"/>
              </a:rPr>
              <a:t>1) Model submission by the users</a:t>
            </a:r>
          </a:p>
          <a:p>
            <a:pPr marL="0" marR="0" lvl="0" indent="0" algn="just" hangingPunct="0">
              <a:lnSpc>
                <a:spcPct val="100000"/>
              </a:lnSpc>
              <a:spcBef>
                <a:spcPts val="1191"/>
              </a:spcBef>
              <a:spcAft>
                <a:spcPts val="992"/>
              </a:spcAft>
              <a:buNone/>
              <a:tabLst/>
              <a:defRPr sz="1800" b="0"/>
            </a:pPr>
            <a:r>
              <a:rPr lang="en-US" sz="1400" b="0" i="0" u="none" strike="noStrike" kern="1200" cap="none" dirty="0">
                <a:ln>
                  <a:noFill/>
                </a:ln>
                <a:latin typeface="Liberation Sans" pitchFamily="18"/>
                <a:ea typeface="DejaVu Sans" pitchFamily="2"/>
                <a:cs typeface="DejaVu Sans" pitchFamily="2"/>
              </a:rPr>
              <a:t>2) Curation that the required “standards” are met</a:t>
            </a:r>
          </a:p>
        </p:txBody>
      </p:sp>
    </p:spTree>
    <p:extLst>
      <p:ext uri="{BB962C8B-B14F-4D97-AF65-F5344CB8AC3E}">
        <p14:creationId xmlns:p14="http://schemas.microsoft.com/office/powerpoint/2010/main" val="149283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7CF2518-C83F-4347-A010-CFAF52BCEBEC}"/>
              </a:ext>
            </a:extLst>
          </p:cNvPr>
          <p:cNvSpPr txBox="1">
            <a:spLocks/>
          </p:cNvSpPr>
          <p:nvPr/>
        </p:nvSpPr>
        <p:spPr>
          <a:xfrm>
            <a:off x="0" y="0"/>
            <a:ext cx="12192000" cy="731520"/>
          </a:xfrm>
          <a:prstGeom prst="rect">
            <a:avLst/>
          </a:prstGeom>
          <a:solidFill>
            <a:schemeClr val="tx1"/>
          </a:solidFill>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2800" b="1" dirty="0">
                <a:solidFill>
                  <a:schemeClr val="bg1"/>
                </a:solidFill>
                <a:latin typeface="+mn-lt"/>
                <a:cs typeface="Times New Roman" pitchFamily="18" charset="0"/>
              </a:rPr>
              <a:t>Model Catalog App</a:t>
            </a:r>
          </a:p>
        </p:txBody>
      </p:sp>
      <p:pic>
        <p:nvPicPr>
          <p:cNvPr id="6" name="Picture 5">
            <a:extLst>
              <a:ext uri="{FF2B5EF4-FFF2-40B4-BE49-F238E27FC236}">
                <a16:creationId xmlns:a16="http://schemas.microsoft.com/office/drawing/2014/main" id="{885C6D68-5CA9-4F25-88C5-270F101487CA}"/>
              </a:ext>
            </a:extLst>
          </p:cNvPr>
          <p:cNvPicPr>
            <a:picLocks noChangeAspect="1"/>
          </p:cNvPicPr>
          <p:nvPr/>
        </p:nvPicPr>
        <p:blipFill rotWithShape="1">
          <a:blip r:embed="rId2"/>
          <a:srcRect b="41028"/>
          <a:stretch/>
        </p:blipFill>
        <p:spPr>
          <a:xfrm>
            <a:off x="5847907" y="2557842"/>
            <a:ext cx="6020731" cy="4091596"/>
          </a:xfrm>
          <a:prstGeom prst="rect">
            <a:avLst/>
          </a:prstGeom>
          <a:ln>
            <a:solidFill>
              <a:schemeClr val="tx1"/>
            </a:solidFill>
          </a:ln>
        </p:spPr>
      </p:pic>
      <p:pic>
        <p:nvPicPr>
          <p:cNvPr id="7" name="Picture 6">
            <a:extLst>
              <a:ext uri="{FF2B5EF4-FFF2-40B4-BE49-F238E27FC236}">
                <a16:creationId xmlns:a16="http://schemas.microsoft.com/office/drawing/2014/main" id="{B0681140-8847-4B51-A20D-DBFD914FADDA}"/>
              </a:ext>
            </a:extLst>
          </p:cNvPr>
          <p:cNvPicPr>
            <a:picLocks noChangeAspect="1"/>
          </p:cNvPicPr>
          <p:nvPr/>
        </p:nvPicPr>
        <p:blipFill rotWithShape="1">
          <a:blip r:embed="rId2"/>
          <a:srcRect t="59111"/>
          <a:stretch/>
        </p:blipFill>
        <p:spPr>
          <a:xfrm>
            <a:off x="229960" y="893134"/>
            <a:ext cx="5780980" cy="2723973"/>
          </a:xfrm>
          <a:prstGeom prst="rect">
            <a:avLst/>
          </a:prstGeom>
          <a:ln>
            <a:solidFill>
              <a:schemeClr val="tx1"/>
            </a:solidFill>
          </a:ln>
        </p:spPr>
      </p:pic>
    </p:spTree>
    <p:extLst>
      <p:ext uri="{BB962C8B-B14F-4D97-AF65-F5344CB8AC3E}">
        <p14:creationId xmlns:p14="http://schemas.microsoft.com/office/powerpoint/2010/main" val="3823917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7CF2518-C83F-4347-A010-CFAF52BCEBEC}"/>
              </a:ext>
            </a:extLst>
          </p:cNvPr>
          <p:cNvSpPr txBox="1">
            <a:spLocks/>
          </p:cNvSpPr>
          <p:nvPr/>
        </p:nvSpPr>
        <p:spPr>
          <a:xfrm>
            <a:off x="0" y="0"/>
            <a:ext cx="12192000" cy="731520"/>
          </a:xfrm>
          <a:prstGeom prst="rect">
            <a:avLst/>
          </a:prstGeom>
          <a:solidFill>
            <a:schemeClr val="tx1"/>
          </a:solidFill>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2800" b="1" dirty="0">
                <a:solidFill>
                  <a:schemeClr val="bg1"/>
                </a:solidFill>
                <a:latin typeface="+mn-lt"/>
                <a:cs typeface="Times New Roman" pitchFamily="18" charset="0"/>
              </a:rPr>
              <a:t>Model Catalog App</a:t>
            </a:r>
            <a:r>
              <a:rPr lang="en-US" sz="2800" b="1" dirty="0">
                <a:solidFill>
                  <a:schemeClr val="bg1"/>
                </a:solidFill>
                <a:latin typeface="Arial" pitchFamily="34" charset="0"/>
                <a:cs typeface="Arial" pitchFamily="34" charset="0"/>
              </a:rPr>
              <a:t> </a:t>
            </a:r>
            <a:r>
              <a:rPr lang="en-US" sz="2800" b="1" dirty="0">
                <a:solidFill>
                  <a:schemeClr val="bg1"/>
                </a:solidFill>
                <a:latin typeface="+mn-lt"/>
                <a:cs typeface="Times New Roman" pitchFamily="18" charset="0"/>
              </a:rPr>
              <a:t>– Morphology Viewer</a:t>
            </a:r>
          </a:p>
        </p:txBody>
      </p:sp>
      <p:pic>
        <p:nvPicPr>
          <p:cNvPr id="7" name="Picture 6">
            <a:extLst>
              <a:ext uri="{FF2B5EF4-FFF2-40B4-BE49-F238E27FC236}">
                <a16:creationId xmlns:a16="http://schemas.microsoft.com/office/drawing/2014/main" id="{5727D2F3-050B-448F-B7AC-FA60A1676CE1}"/>
              </a:ext>
            </a:extLst>
          </p:cNvPr>
          <p:cNvPicPr>
            <a:picLocks noChangeAspect="1"/>
          </p:cNvPicPr>
          <p:nvPr/>
        </p:nvPicPr>
        <p:blipFill>
          <a:blip r:embed="rId2"/>
          <a:stretch>
            <a:fillRect/>
          </a:stretch>
        </p:blipFill>
        <p:spPr>
          <a:xfrm>
            <a:off x="2343178" y="893248"/>
            <a:ext cx="7505645" cy="5825603"/>
          </a:xfrm>
          <a:prstGeom prst="rect">
            <a:avLst/>
          </a:prstGeom>
          <a:ln>
            <a:solidFill>
              <a:schemeClr val="tx1"/>
            </a:solidFill>
          </a:ln>
        </p:spPr>
      </p:pic>
      <p:sp>
        <p:nvSpPr>
          <p:cNvPr id="8" name="TextBox 7">
            <a:extLst>
              <a:ext uri="{FF2B5EF4-FFF2-40B4-BE49-F238E27FC236}">
                <a16:creationId xmlns:a16="http://schemas.microsoft.com/office/drawing/2014/main" id="{1F4432F6-FEA8-4D32-8087-6647EEA99BC0}"/>
              </a:ext>
            </a:extLst>
          </p:cNvPr>
          <p:cNvSpPr txBox="1"/>
          <p:nvPr/>
        </p:nvSpPr>
        <p:spPr>
          <a:xfrm>
            <a:off x="9976079" y="5518522"/>
            <a:ext cx="2330221" cy="1200329"/>
          </a:xfrm>
          <a:prstGeom prst="rect">
            <a:avLst/>
          </a:prstGeom>
          <a:noFill/>
        </p:spPr>
        <p:txBody>
          <a:bodyPr wrap="square" rtlCol="0">
            <a:spAutoFit/>
          </a:bodyPr>
          <a:lstStyle/>
          <a:p>
            <a:r>
              <a:rPr lang="en-US" i="1" dirty="0">
                <a:solidFill>
                  <a:schemeClr val="accent2">
                    <a:lumMod val="75000"/>
                  </a:schemeClr>
                </a:solidFill>
              </a:rPr>
              <a:t>Thanks to </a:t>
            </a:r>
            <a:br>
              <a:rPr lang="en-US" i="1" dirty="0">
                <a:solidFill>
                  <a:schemeClr val="accent2">
                    <a:lumMod val="75000"/>
                  </a:schemeClr>
                </a:solidFill>
              </a:rPr>
            </a:br>
            <a:r>
              <a:rPr lang="en-US" b="1" i="1" dirty="0">
                <a:solidFill>
                  <a:schemeClr val="accent2">
                    <a:lumMod val="75000"/>
                  </a:schemeClr>
                </a:solidFill>
              </a:rPr>
              <a:t>Rembrandt Bakker</a:t>
            </a:r>
            <a:br>
              <a:rPr lang="en-US" b="1" i="1" dirty="0">
                <a:solidFill>
                  <a:schemeClr val="accent2">
                    <a:lumMod val="75000"/>
                  </a:schemeClr>
                </a:solidFill>
              </a:rPr>
            </a:br>
            <a:r>
              <a:rPr lang="en-US" i="1" dirty="0">
                <a:solidFill>
                  <a:schemeClr val="accent2">
                    <a:lumMod val="75000"/>
                  </a:schemeClr>
                </a:solidFill>
              </a:rPr>
              <a:t>(</a:t>
            </a:r>
            <a:r>
              <a:rPr lang="en-US" i="1" dirty="0" err="1">
                <a:solidFill>
                  <a:schemeClr val="accent2">
                    <a:lumMod val="75000"/>
                  </a:schemeClr>
                </a:solidFill>
              </a:rPr>
              <a:t>Jülich</a:t>
            </a:r>
            <a:r>
              <a:rPr lang="en-US" i="1" dirty="0">
                <a:solidFill>
                  <a:schemeClr val="accent2">
                    <a:lumMod val="75000"/>
                  </a:schemeClr>
                </a:solidFill>
              </a:rPr>
              <a:t>) for his </a:t>
            </a:r>
            <a:br>
              <a:rPr lang="en-US" i="1" dirty="0">
                <a:solidFill>
                  <a:schemeClr val="accent2">
                    <a:lumMod val="75000"/>
                  </a:schemeClr>
                </a:solidFill>
              </a:rPr>
            </a:br>
            <a:r>
              <a:rPr lang="en-US" i="1" dirty="0">
                <a:solidFill>
                  <a:schemeClr val="accent2">
                    <a:lumMod val="75000"/>
                  </a:schemeClr>
                </a:solidFill>
              </a:rPr>
              <a:t>support on this task.</a:t>
            </a:r>
          </a:p>
        </p:txBody>
      </p:sp>
    </p:spTree>
    <p:extLst>
      <p:ext uri="{BB962C8B-B14F-4D97-AF65-F5344CB8AC3E}">
        <p14:creationId xmlns:p14="http://schemas.microsoft.com/office/powerpoint/2010/main" val="195613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8B99106E-DEDE-5242-ADF4-AA8CAA10A08F}"/>
              </a:ext>
            </a:extLst>
          </p:cNvPr>
          <p:cNvSpPr>
            <a:spLocks noGrp="1"/>
          </p:cNvSpPr>
          <p:nvPr>
            <p:ph type="sldNum" sz="quarter" idx="12"/>
          </p:nvPr>
        </p:nvSpPr>
        <p:spPr>
          <a:xfrm>
            <a:off x="8908312" y="6406442"/>
            <a:ext cx="2743200" cy="365125"/>
          </a:xfrm>
        </p:spPr>
        <p:txBody>
          <a:bodyPr/>
          <a:lstStyle/>
          <a:p>
            <a:pPr lvl="0"/>
            <a:fld id="{E573E855-3C18-2748-A0F5-CBA323E374AF}" type="slidenum">
              <a:t>13</a:t>
            </a:fld>
            <a:r>
              <a:rPr lang="en-US" dirty="0"/>
              <a:t> /</a:t>
            </a:r>
          </a:p>
        </p:txBody>
      </p:sp>
      <p:pic>
        <p:nvPicPr>
          <p:cNvPr id="3" name="">
            <a:extLst>
              <a:ext uri="{FF2B5EF4-FFF2-40B4-BE49-F238E27FC236}">
                <a16:creationId xmlns:a16="http://schemas.microsoft.com/office/drawing/2014/main" id="{407FF4AA-1C47-6F4E-A957-0FAD47635066}"/>
              </a:ext>
            </a:extLst>
          </p:cNvPr>
          <p:cNvPicPr>
            <a:picLocks noChangeAspect="1"/>
          </p:cNvPicPr>
          <p:nvPr/>
        </p:nvPicPr>
        <p:blipFill>
          <a:blip r:embed="rId3">
            <a:lum/>
            <a:alphaModFix/>
          </a:blip>
          <a:srcRect/>
          <a:stretch>
            <a:fillRect/>
          </a:stretch>
        </p:blipFill>
        <p:spPr>
          <a:xfrm>
            <a:off x="8089036" y="4428560"/>
            <a:ext cx="2778225" cy="2211797"/>
          </a:xfrm>
          <a:prstGeom prst="rect">
            <a:avLst/>
          </a:prstGeom>
          <a:noFill/>
          <a:ln>
            <a:noFill/>
          </a:ln>
        </p:spPr>
      </p:pic>
      <p:pic>
        <p:nvPicPr>
          <p:cNvPr id="5" name="">
            <a:extLst>
              <a:ext uri="{FF2B5EF4-FFF2-40B4-BE49-F238E27FC236}">
                <a16:creationId xmlns:a16="http://schemas.microsoft.com/office/drawing/2014/main" id="{0B9364E6-A42C-0E4B-BC2A-BBD4855A1552}"/>
              </a:ext>
            </a:extLst>
          </p:cNvPr>
          <p:cNvPicPr>
            <a:picLocks noChangeAspect="1"/>
          </p:cNvPicPr>
          <p:nvPr/>
        </p:nvPicPr>
        <p:blipFill>
          <a:blip r:embed="rId4">
            <a:lum/>
            <a:alphaModFix/>
          </a:blip>
          <a:srcRect/>
          <a:stretch>
            <a:fillRect/>
          </a:stretch>
        </p:blipFill>
        <p:spPr>
          <a:xfrm>
            <a:off x="227990" y="1005652"/>
            <a:ext cx="6735517" cy="5628032"/>
          </a:xfrm>
          <a:prstGeom prst="rect">
            <a:avLst/>
          </a:prstGeom>
          <a:noFill/>
          <a:ln>
            <a:noFill/>
          </a:ln>
        </p:spPr>
      </p:pic>
      <p:sp>
        <p:nvSpPr>
          <p:cNvPr id="6" name="TextBox 5">
            <a:extLst>
              <a:ext uri="{FF2B5EF4-FFF2-40B4-BE49-F238E27FC236}">
                <a16:creationId xmlns:a16="http://schemas.microsoft.com/office/drawing/2014/main" id="{DD71D482-4763-D14E-957A-31A4214A6F72}"/>
              </a:ext>
            </a:extLst>
          </p:cNvPr>
          <p:cNvSpPr txBox="1"/>
          <p:nvPr/>
        </p:nvSpPr>
        <p:spPr>
          <a:xfrm>
            <a:off x="8089036" y="4141853"/>
            <a:ext cx="3122207" cy="564353"/>
          </a:xfrm>
          <a:prstGeom prst="rect">
            <a:avLst/>
          </a:prstGeom>
          <a:noFill/>
          <a:ln>
            <a:noFill/>
          </a:ln>
        </p:spPr>
        <p:txBody>
          <a:bodyPr wrap="none" lIns="81646" tIns="40823" rIns="81646" bIns="40823" anchorCtr="0" compatLnSpc="0"/>
          <a:lstStyle/>
          <a:p>
            <a:pPr hangingPunct="0">
              <a:spcBef>
                <a:spcPts val="1080"/>
              </a:spcBef>
              <a:spcAft>
                <a:spcPts val="900"/>
              </a:spcAft>
              <a:defRPr sz="1400" b="1"/>
            </a:pPr>
            <a:r>
              <a:rPr lang="en-US" sz="1270" b="1">
                <a:latin typeface="Liberation Sans" pitchFamily="18"/>
                <a:ea typeface="DejaVu Sans" pitchFamily="2"/>
                <a:cs typeface="DejaVu Sans" pitchFamily="2"/>
              </a:rPr>
              <a:t>Linked data, Relational database</a:t>
            </a:r>
          </a:p>
        </p:txBody>
      </p:sp>
      <p:sp>
        <p:nvSpPr>
          <p:cNvPr id="9" name="Title 1" descr=" 4">
            <a:extLst>
              <a:ext uri="{FF2B5EF4-FFF2-40B4-BE49-F238E27FC236}">
                <a16:creationId xmlns:a16="http://schemas.microsoft.com/office/drawing/2014/main" id="{D48A8B1D-F664-DD46-B0CF-5928414CEE7D}"/>
              </a:ext>
            </a:extLst>
          </p:cNvPr>
          <p:cNvSpPr txBox="1">
            <a:spLocks/>
          </p:cNvSpPr>
          <p:nvPr/>
        </p:nvSpPr>
        <p:spPr>
          <a:xfrm>
            <a:off x="0" y="0"/>
            <a:ext cx="12192000" cy="731520"/>
          </a:xfrm>
          <a:prstGeom prst="rect">
            <a:avLst/>
          </a:prstGeom>
          <a:solidFill>
            <a:schemeClr val="tx1"/>
          </a:solidFill>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2800" b="1" dirty="0">
                <a:solidFill>
                  <a:schemeClr val="bg1"/>
                </a:solidFill>
              </a:rPr>
              <a:t>HBP Knowledge Graph							</a:t>
            </a:r>
            <a:endParaRPr lang="en-US" sz="2800" b="1" dirty="0">
              <a:solidFill>
                <a:schemeClr val="bg1"/>
              </a:solidFill>
              <a:latin typeface="+mn-lt"/>
              <a:cs typeface="Times New Roman" pitchFamily="18" charset="0"/>
            </a:endParaRPr>
          </a:p>
        </p:txBody>
      </p:sp>
      <p:sp>
        <p:nvSpPr>
          <p:cNvPr id="12" name="Rectangle 11">
            <a:extLst>
              <a:ext uri="{FF2B5EF4-FFF2-40B4-BE49-F238E27FC236}">
                <a16:creationId xmlns:a16="http://schemas.microsoft.com/office/drawing/2014/main" id="{1A6AD4AA-BD7D-0343-90E0-F85CAD148CE6}"/>
              </a:ext>
            </a:extLst>
          </p:cNvPr>
          <p:cNvSpPr/>
          <p:nvPr/>
        </p:nvSpPr>
        <p:spPr>
          <a:xfrm>
            <a:off x="7596961" y="1436541"/>
            <a:ext cx="3608159" cy="2308324"/>
          </a:xfrm>
          <a:prstGeom prst="rect">
            <a:avLst/>
          </a:prstGeom>
        </p:spPr>
        <p:txBody>
          <a:bodyPr wrap="square">
            <a:spAutoFit/>
          </a:bodyPr>
          <a:lstStyle/>
          <a:p>
            <a:pPr algn="just"/>
            <a:r>
              <a:rPr lang="en-US" dirty="0">
                <a:latin typeface="Liberation Sans" pitchFamily="18"/>
                <a:ea typeface="DejaVu Sans" pitchFamily="2"/>
                <a:cs typeface="DejaVu Sans" pitchFamily="2"/>
              </a:rPr>
              <a:t>Technical support that provides the required information to make research data:</a:t>
            </a:r>
          </a:p>
          <a:p>
            <a:pPr marL="285750" indent="-285750" algn="just">
              <a:buFont typeface="Arial" panose="020B0604020202020204" pitchFamily="34" charset="0"/>
              <a:buChar char="•"/>
            </a:pPr>
            <a:r>
              <a:rPr lang="en-US" dirty="0">
                <a:latin typeface="Liberation Sans" pitchFamily="18"/>
                <a:ea typeface="DejaVu Sans" pitchFamily="2"/>
                <a:cs typeface="DejaVu Sans" pitchFamily="2"/>
              </a:rPr>
              <a:t>Findable</a:t>
            </a:r>
          </a:p>
          <a:p>
            <a:pPr marL="285750" indent="-285750" algn="just">
              <a:buFont typeface="Arial" panose="020B0604020202020204" pitchFamily="34" charset="0"/>
              <a:buChar char="•"/>
            </a:pPr>
            <a:r>
              <a:rPr lang="en-US" dirty="0">
                <a:latin typeface="Liberation Sans" pitchFamily="18"/>
                <a:ea typeface="DejaVu Sans" pitchFamily="2"/>
                <a:cs typeface="DejaVu Sans" pitchFamily="2"/>
              </a:rPr>
              <a:t>Accessible</a:t>
            </a:r>
          </a:p>
          <a:p>
            <a:pPr marL="285750" indent="-285750" algn="just">
              <a:buFont typeface="Arial" panose="020B0604020202020204" pitchFamily="34" charset="0"/>
              <a:buChar char="•"/>
            </a:pPr>
            <a:r>
              <a:rPr lang="en-US" dirty="0">
                <a:latin typeface="Liberation Sans" pitchFamily="18"/>
                <a:ea typeface="DejaVu Sans" pitchFamily="2"/>
                <a:cs typeface="DejaVu Sans" pitchFamily="2"/>
              </a:rPr>
              <a:t>Interoperable</a:t>
            </a:r>
          </a:p>
          <a:p>
            <a:pPr marL="285750" indent="-285750" algn="just">
              <a:buFont typeface="Arial" panose="020B0604020202020204" pitchFamily="34" charset="0"/>
              <a:buChar char="•"/>
            </a:pPr>
            <a:r>
              <a:rPr lang="en-US" dirty="0">
                <a:latin typeface="Liberation Sans" pitchFamily="18"/>
                <a:ea typeface="DejaVu Sans" pitchFamily="2"/>
                <a:cs typeface="DejaVu Sans" pitchFamily="2"/>
              </a:rPr>
              <a:t>Reusable</a:t>
            </a:r>
          </a:p>
          <a:p>
            <a:pPr algn="just"/>
            <a:r>
              <a:rPr lang="en-US" dirty="0">
                <a:latin typeface="Liberation Sans" pitchFamily="18"/>
                <a:ea typeface="DejaVu Sans" pitchFamily="2"/>
                <a:cs typeface="DejaVu Sans" pitchFamily="2"/>
              </a:rPr>
              <a:t>(FAIR)</a:t>
            </a:r>
            <a:endParaRPr lang="fr-FR" dirty="0"/>
          </a:p>
        </p:txBody>
      </p:sp>
      <p:sp>
        <p:nvSpPr>
          <p:cNvPr id="14" name="TextBox 13">
            <a:extLst>
              <a:ext uri="{FF2B5EF4-FFF2-40B4-BE49-F238E27FC236}">
                <a16:creationId xmlns:a16="http://schemas.microsoft.com/office/drawing/2014/main" id="{2E06C73D-AFAC-EE4A-81DB-D9F6F12EFC86}"/>
              </a:ext>
            </a:extLst>
          </p:cNvPr>
          <p:cNvSpPr txBox="1"/>
          <p:nvPr/>
        </p:nvSpPr>
        <p:spPr>
          <a:xfrm>
            <a:off x="6244855" y="280116"/>
            <a:ext cx="5868413" cy="314502"/>
          </a:xfrm>
          <a:prstGeom prst="rect">
            <a:avLst/>
          </a:prstGeom>
          <a:noFill/>
          <a:ln>
            <a:noFill/>
          </a:ln>
        </p:spPr>
        <p:txBody>
          <a:bodyPr wrap="none" lIns="81646" tIns="40823" rIns="81646" bIns="40823" anchorCtr="0" compatLnSpc="0"/>
          <a:lstStyle/>
          <a:p>
            <a:pPr hangingPunct="0"/>
            <a:r>
              <a:rPr lang="en-US" sz="1633" dirty="0">
                <a:solidFill>
                  <a:schemeClr val="bg1"/>
                </a:solidFill>
                <a:latin typeface="Liberation Sans" pitchFamily="18"/>
                <a:ea typeface="DejaVu Sans" pitchFamily="2"/>
                <a:cs typeface="DejaVu Sans" pitchFamily="2"/>
              </a:rPr>
              <a:t>https://</a:t>
            </a:r>
            <a:r>
              <a:rPr lang="en-US" sz="1633" dirty="0" err="1">
                <a:solidFill>
                  <a:schemeClr val="bg1"/>
                </a:solidFill>
                <a:latin typeface="Liberation Sans" pitchFamily="18"/>
                <a:ea typeface="DejaVu Sans" pitchFamily="2"/>
                <a:cs typeface="DejaVu Sans" pitchFamily="2"/>
              </a:rPr>
              <a:t>www.humanbrainproject.eu</a:t>
            </a:r>
            <a:r>
              <a:rPr lang="en-US" sz="1633" dirty="0">
                <a:solidFill>
                  <a:schemeClr val="bg1"/>
                </a:solidFill>
                <a:latin typeface="Liberation Sans" pitchFamily="18"/>
                <a:ea typeface="DejaVu Sans" pitchFamily="2"/>
                <a:cs typeface="DejaVu Sans" pitchFamily="2"/>
              </a:rPr>
              <a:t>/</a:t>
            </a:r>
            <a:r>
              <a:rPr lang="en-US" sz="1633" dirty="0" err="1">
                <a:solidFill>
                  <a:schemeClr val="bg1"/>
                </a:solidFill>
                <a:latin typeface="Liberation Sans" pitchFamily="18"/>
                <a:ea typeface="DejaVu Sans" pitchFamily="2"/>
                <a:cs typeface="DejaVu Sans" pitchFamily="2"/>
              </a:rPr>
              <a:t>en</a:t>
            </a:r>
            <a:r>
              <a:rPr lang="en-US" sz="1633" dirty="0">
                <a:solidFill>
                  <a:schemeClr val="bg1"/>
                </a:solidFill>
                <a:latin typeface="Liberation Sans" pitchFamily="18"/>
                <a:ea typeface="DejaVu Sans" pitchFamily="2"/>
                <a:cs typeface="DejaVu Sans" pitchFamily="2"/>
              </a:rPr>
              <a:t>/explore-the-brain/search</a:t>
            </a:r>
          </a:p>
        </p:txBody>
      </p:sp>
    </p:spTree>
    <p:extLst>
      <p:ext uri="{BB962C8B-B14F-4D97-AF65-F5344CB8AC3E}">
        <p14:creationId xmlns:p14="http://schemas.microsoft.com/office/powerpoint/2010/main" val="2414570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FC356780-7BFE-A642-9850-6C839A34BE75}"/>
              </a:ext>
            </a:extLst>
          </p:cNvPr>
          <p:cNvSpPr>
            <a:spLocks noGrp="1"/>
          </p:cNvSpPr>
          <p:nvPr>
            <p:ph type="sldNum" sz="quarter" idx="12"/>
          </p:nvPr>
        </p:nvSpPr>
        <p:spPr/>
        <p:txBody>
          <a:bodyPr/>
          <a:lstStyle/>
          <a:p>
            <a:pPr lvl="0"/>
            <a:fld id="{95B28C34-F2ED-A844-B6DC-4519EE19AA18}" type="slidenum">
              <a:t>14</a:t>
            </a:fld>
            <a:r>
              <a:rPr lang="en-US"/>
              <a:t> /</a:t>
            </a:r>
          </a:p>
        </p:txBody>
      </p:sp>
      <p:pic>
        <p:nvPicPr>
          <p:cNvPr id="4" name="">
            <a:extLst>
              <a:ext uri="{FF2B5EF4-FFF2-40B4-BE49-F238E27FC236}">
                <a16:creationId xmlns:a16="http://schemas.microsoft.com/office/drawing/2014/main" id="{8185EB89-0B02-7347-9F65-1B172E40363B}"/>
              </a:ext>
            </a:extLst>
          </p:cNvPr>
          <p:cNvPicPr>
            <a:picLocks noChangeAspect="1"/>
          </p:cNvPicPr>
          <p:nvPr/>
        </p:nvPicPr>
        <p:blipFill>
          <a:blip r:embed="rId3">
            <a:lum/>
            <a:alphaModFix/>
          </a:blip>
          <a:srcRect/>
          <a:stretch>
            <a:fillRect/>
          </a:stretch>
        </p:blipFill>
        <p:spPr>
          <a:xfrm>
            <a:off x="233915" y="839073"/>
            <a:ext cx="6316394" cy="5837567"/>
          </a:xfrm>
          <a:prstGeom prst="rect">
            <a:avLst/>
          </a:prstGeom>
          <a:noFill/>
          <a:ln>
            <a:noFill/>
          </a:ln>
        </p:spPr>
      </p:pic>
      <p:pic>
        <p:nvPicPr>
          <p:cNvPr id="5" name="">
            <a:extLst>
              <a:ext uri="{FF2B5EF4-FFF2-40B4-BE49-F238E27FC236}">
                <a16:creationId xmlns:a16="http://schemas.microsoft.com/office/drawing/2014/main" id="{BB441A5F-276C-C545-B250-1BFC38D1C61B}"/>
              </a:ext>
            </a:extLst>
          </p:cNvPr>
          <p:cNvPicPr>
            <a:picLocks noChangeAspect="1"/>
          </p:cNvPicPr>
          <p:nvPr/>
        </p:nvPicPr>
        <p:blipFill>
          <a:blip r:embed="rId4">
            <a:lum/>
            <a:alphaModFix/>
          </a:blip>
          <a:srcRect/>
          <a:stretch>
            <a:fillRect/>
          </a:stretch>
        </p:blipFill>
        <p:spPr>
          <a:xfrm>
            <a:off x="8744409" y="1367595"/>
            <a:ext cx="3216424" cy="2655766"/>
          </a:xfrm>
          <a:prstGeom prst="rect">
            <a:avLst/>
          </a:prstGeom>
          <a:noFill/>
          <a:ln>
            <a:noFill/>
          </a:ln>
        </p:spPr>
      </p:pic>
      <p:pic>
        <p:nvPicPr>
          <p:cNvPr id="6" name="">
            <a:extLst>
              <a:ext uri="{FF2B5EF4-FFF2-40B4-BE49-F238E27FC236}">
                <a16:creationId xmlns:a16="http://schemas.microsoft.com/office/drawing/2014/main" id="{688C3AB9-202C-F64C-9C2A-AF80F78BA75D}"/>
              </a:ext>
            </a:extLst>
          </p:cNvPr>
          <p:cNvPicPr>
            <a:picLocks noChangeAspect="1"/>
          </p:cNvPicPr>
          <p:nvPr/>
        </p:nvPicPr>
        <p:blipFill>
          <a:blip r:embed="rId5">
            <a:lum/>
            <a:alphaModFix/>
          </a:blip>
          <a:srcRect/>
          <a:stretch>
            <a:fillRect/>
          </a:stretch>
        </p:blipFill>
        <p:spPr>
          <a:xfrm>
            <a:off x="6663178" y="3519389"/>
            <a:ext cx="3826412" cy="3124785"/>
          </a:xfrm>
          <a:prstGeom prst="rect">
            <a:avLst/>
          </a:prstGeom>
          <a:noFill/>
          <a:ln>
            <a:noFill/>
          </a:ln>
        </p:spPr>
      </p:pic>
      <p:sp>
        <p:nvSpPr>
          <p:cNvPr id="8" name="Title 1" descr=" 4">
            <a:extLst>
              <a:ext uri="{FF2B5EF4-FFF2-40B4-BE49-F238E27FC236}">
                <a16:creationId xmlns:a16="http://schemas.microsoft.com/office/drawing/2014/main" id="{F107DAE3-92D0-E141-B8E6-9E6AB0E3FC19}"/>
              </a:ext>
            </a:extLst>
          </p:cNvPr>
          <p:cNvSpPr txBox="1">
            <a:spLocks/>
          </p:cNvSpPr>
          <p:nvPr/>
        </p:nvSpPr>
        <p:spPr>
          <a:xfrm>
            <a:off x="0" y="0"/>
            <a:ext cx="12192000" cy="731520"/>
          </a:xfrm>
          <a:prstGeom prst="rect">
            <a:avLst/>
          </a:prstGeom>
          <a:solidFill>
            <a:schemeClr val="tx1"/>
          </a:solidFill>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2800" b="1" dirty="0">
                <a:solidFill>
                  <a:schemeClr val="bg1"/>
                </a:solidFill>
                <a:latin typeface="+mn-lt"/>
                <a:cs typeface="Times New Roman" pitchFamily="18" charset="0"/>
              </a:rPr>
              <a:t>Live papers								</a:t>
            </a:r>
          </a:p>
        </p:txBody>
      </p:sp>
      <p:sp>
        <p:nvSpPr>
          <p:cNvPr id="12" name="TextBox 11">
            <a:extLst>
              <a:ext uri="{FF2B5EF4-FFF2-40B4-BE49-F238E27FC236}">
                <a16:creationId xmlns:a16="http://schemas.microsoft.com/office/drawing/2014/main" id="{F7ED5CDA-DF3F-B94C-B082-598B2558E35C}"/>
              </a:ext>
            </a:extLst>
          </p:cNvPr>
          <p:cNvSpPr txBox="1"/>
          <p:nvPr/>
        </p:nvSpPr>
        <p:spPr>
          <a:xfrm>
            <a:off x="5833258" y="251039"/>
            <a:ext cx="6212635" cy="314502"/>
          </a:xfrm>
          <a:prstGeom prst="rect">
            <a:avLst/>
          </a:prstGeom>
          <a:noFill/>
          <a:ln>
            <a:noFill/>
          </a:ln>
        </p:spPr>
        <p:txBody>
          <a:bodyPr wrap="none" lIns="81646" tIns="40823" rIns="81646" bIns="40823" anchorCtr="0" compatLnSpc="0"/>
          <a:lstStyle/>
          <a:p>
            <a:pPr hangingPunct="0"/>
            <a:r>
              <a:rPr lang="en-US" sz="1633" dirty="0">
                <a:solidFill>
                  <a:schemeClr val="bg1"/>
                </a:solidFill>
                <a:latin typeface="Liberation Sans" pitchFamily="18"/>
                <a:ea typeface="DejaVu Sans" pitchFamily="2"/>
                <a:cs typeface="DejaVu Sans" pitchFamily="2"/>
              </a:rPr>
              <a:t>https://</a:t>
            </a:r>
            <a:r>
              <a:rPr lang="en-US" sz="1633" dirty="0" err="1">
                <a:solidFill>
                  <a:schemeClr val="bg1"/>
                </a:solidFill>
                <a:latin typeface="Liberation Sans" pitchFamily="18"/>
                <a:ea typeface="DejaVu Sans" pitchFamily="2"/>
                <a:cs typeface="DejaVu Sans" pitchFamily="2"/>
              </a:rPr>
              <a:t>www.humanbrainproject.eu</a:t>
            </a:r>
            <a:r>
              <a:rPr lang="en-US" sz="1633" dirty="0">
                <a:solidFill>
                  <a:schemeClr val="bg1"/>
                </a:solidFill>
                <a:latin typeface="Liberation Sans" pitchFamily="18"/>
                <a:ea typeface="DejaVu Sans" pitchFamily="2"/>
                <a:cs typeface="DejaVu Sans" pitchFamily="2"/>
              </a:rPr>
              <a:t>/</a:t>
            </a:r>
            <a:r>
              <a:rPr lang="en-US" sz="1633" dirty="0" err="1">
                <a:solidFill>
                  <a:schemeClr val="bg1"/>
                </a:solidFill>
                <a:latin typeface="Liberation Sans" pitchFamily="18"/>
                <a:ea typeface="DejaVu Sans" pitchFamily="2"/>
                <a:cs typeface="DejaVu Sans" pitchFamily="2"/>
              </a:rPr>
              <a:t>en</a:t>
            </a:r>
            <a:r>
              <a:rPr lang="en-US" sz="1633" dirty="0">
                <a:solidFill>
                  <a:schemeClr val="bg1"/>
                </a:solidFill>
                <a:latin typeface="Liberation Sans" pitchFamily="18"/>
                <a:ea typeface="DejaVu Sans" pitchFamily="2"/>
                <a:cs typeface="DejaVu Sans" pitchFamily="2"/>
              </a:rPr>
              <a:t>/brain-simulation/live-papers/</a:t>
            </a:r>
          </a:p>
        </p:txBody>
      </p:sp>
    </p:spTree>
    <p:extLst>
      <p:ext uri="{BB962C8B-B14F-4D97-AF65-F5344CB8AC3E}">
        <p14:creationId xmlns:p14="http://schemas.microsoft.com/office/powerpoint/2010/main" val="2429788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240" y="2453553"/>
            <a:ext cx="12161520" cy="1551523"/>
            <a:chOff x="0" y="2724912"/>
            <a:chExt cx="9144000" cy="1551523"/>
          </a:xfrm>
        </p:grpSpPr>
        <p:sp>
          <p:nvSpPr>
            <p:cNvPr id="4" name="Title 1"/>
            <p:cNvSpPr txBox="1">
              <a:spLocks/>
            </p:cNvSpPr>
            <p:nvPr/>
          </p:nvSpPr>
          <p:spPr>
            <a:xfrm>
              <a:off x="0" y="2819400"/>
              <a:ext cx="9144000" cy="1371600"/>
            </a:xfrm>
            <a:prstGeom prst="rect">
              <a:avLst/>
            </a:prstGeom>
            <a:solidFill>
              <a:schemeClr val="tx1"/>
            </a:solidFill>
          </p:spPr>
          <p:txBody>
            <a:bodyPr anchor="ctr"/>
            <a:lstStyle/>
            <a:p>
              <a:pPr algn="ctr"/>
              <a:r>
                <a:rPr lang="en-US" sz="2800" b="1" dirty="0">
                  <a:solidFill>
                    <a:schemeClr val="bg1"/>
                  </a:solidFill>
                </a:rPr>
                <a:t>Tools and applications</a:t>
              </a:r>
            </a:p>
          </p:txBody>
        </p:sp>
        <p:sp>
          <p:nvSpPr>
            <p:cNvPr id="5" name="Rectangle 4"/>
            <p:cNvSpPr/>
            <p:nvPr/>
          </p:nvSpPr>
          <p:spPr>
            <a:xfrm>
              <a:off x="0" y="2724912"/>
              <a:ext cx="9144000" cy="182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Garamond" pitchFamily="18" charset="0"/>
              </a:endParaRPr>
            </a:p>
          </p:txBody>
        </p:sp>
        <p:sp>
          <p:nvSpPr>
            <p:cNvPr id="6" name="Rectangle 5"/>
            <p:cNvSpPr/>
            <p:nvPr/>
          </p:nvSpPr>
          <p:spPr>
            <a:xfrm>
              <a:off x="0" y="4258147"/>
              <a:ext cx="9144000" cy="182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Garamond" pitchFamily="18" charset="0"/>
              </a:endParaRPr>
            </a:p>
          </p:txBody>
        </p:sp>
      </p:grpSp>
    </p:spTree>
    <p:extLst>
      <p:ext uri="{BB962C8B-B14F-4D97-AF65-F5344CB8AC3E}">
        <p14:creationId xmlns:p14="http://schemas.microsoft.com/office/powerpoint/2010/main" val="1539355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42EA16CB-5021-ED4E-AAC3-09EF682B68DE}"/>
              </a:ext>
            </a:extLst>
          </p:cNvPr>
          <p:cNvSpPr>
            <a:spLocks noGrp="1"/>
          </p:cNvSpPr>
          <p:nvPr>
            <p:ph type="sldNum" sz="quarter" idx="12"/>
          </p:nvPr>
        </p:nvSpPr>
        <p:spPr/>
        <p:txBody>
          <a:bodyPr/>
          <a:lstStyle/>
          <a:p>
            <a:pPr lvl="0"/>
            <a:fld id="{B28DFA07-BB28-C04C-A59C-6D1C82F5B4EC}" type="slidenum">
              <a:t>16</a:t>
            </a:fld>
            <a:r>
              <a:rPr lang="en-US"/>
              <a:t> /</a:t>
            </a:r>
          </a:p>
        </p:txBody>
      </p:sp>
      <p:pic>
        <p:nvPicPr>
          <p:cNvPr id="3" name="">
            <a:extLst>
              <a:ext uri="{FF2B5EF4-FFF2-40B4-BE49-F238E27FC236}">
                <a16:creationId xmlns:a16="http://schemas.microsoft.com/office/drawing/2014/main" id="{8FEF7D27-E5A0-F046-9059-8282712F5D83}"/>
              </a:ext>
            </a:extLst>
          </p:cNvPr>
          <p:cNvPicPr>
            <a:picLocks noChangeAspect="1"/>
          </p:cNvPicPr>
          <p:nvPr/>
        </p:nvPicPr>
        <p:blipFill>
          <a:blip r:embed="rId3">
            <a:lum/>
            <a:alphaModFix/>
          </a:blip>
          <a:srcRect/>
          <a:stretch>
            <a:fillRect/>
          </a:stretch>
        </p:blipFill>
        <p:spPr>
          <a:xfrm>
            <a:off x="7323248" y="1239725"/>
            <a:ext cx="2157301" cy="5460287"/>
          </a:xfrm>
          <a:prstGeom prst="rect">
            <a:avLst/>
          </a:prstGeom>
          <a:noFill/>
          <a:ln>
            <a:noFill/>
          </a:ln>
        </p:spPr>
      </p:pic>
      <p:pic>
        <p:nvPicPr>
          <p:cNvPr id="4" name="">
            <a:extLst>
              <a:ext uri="{FF2B5EF4-FFF2-40B4-BE49-F238E27FC236}">
                <a16:creationId xmlns:a16="http://schemas.microsoft.com/office/drawing/2014/main" id="{C6D8425D-93A1-C049-99CD-DEC0C2D3C88F}"/>
              </a:ext>
            </a:extLst>
          </p:cNvPr>
          <p:cNvPicPr>
            <a:picLocks noChangeAspect="1"/>
          </p:cNvPicPr>
          <p:nvPr/>
        </p:nvPicPr>
        <p:blipFill>
          <a:blip r:embed="rId4">
            <a:lum/>
            <a:alphaModFix/>
          </a:blip>
          <a:srcRect/>
          <a:stretch>
            <a:fillRect/>
          </a:stretch>
        </p:blipFill>
        <p:spPr>
          <a:xfrm>
            <a:off x="9771666" y="1239726"/>
            <a:ext cx="2135026" cy="5403970"/>
          </a:xfrm>
          <a:prstGeom prst="rect">
            <a:avLst/>
          </a:prstGeom>
          <a:noFill/>
          <a:ln>
            <a:noFill/>
          </a:ln>
        </p:spPr>
      </p:pic>
      <p:sp>
        <p:nvSpPr>
          <p:cNvPr id="13" name="Title 1" descr=" 4">
            <a:extLst>
              <a:ext uri="{FF2B5EF4-FFF2-40B4-BE49-F238E27FC236}">
                <a16:creationId xmlns:a16="http://schemas.microsoft.com/office/drawing/2014/main" id="{33B487E7-A096-0240-B158-C52996A1D84B}"/>
              </a:ext>
            </a:extLst>
          </p:cNvPr>
          <p:cNvSpPr txBox="1">
            <a:spLocks/>
          </p:cNvSpPr>
          <p:nvPr/>
        </p:nvSpPr>
        <p:spPr>
          <a:xfrm>
            <a:off x="0" y="0"/>
            <a:ext cx="12192000" cy="731520"/>
          </a:xfrm>
          <a:prstGeom prst="rect">
            <a:avLst/>
          </a:prstGeom>
          <a:solidFill>
            <a:schemeClr val="tx1"/>
          </a:solidFill>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2800" b="1" dirty="0">
                <a:solidFill>
                  <a:schemeClr val="bg1"/>
                </a:solidFill>
                <a:latin typeface="+mn-lt"/>
                <a:cs typeface="Times New Roman" pitchFamily="18" charset="0"/>
              </a:rPr>
              <a:t>Neuromorphic hardware								</a:t>
            </a:r>
          </a:p>
        </p:txBody>
      </p:sp>
      <p:sp>
        <p:nvSpPr>
          <p:cNvPr id="10" name="Rectangle 9">
            <a:extLst>
              <a:ext uri="{FF2B5EF4-FFF2-40B4-BE49-F238E27FC236}">
                <a16:creationId xmlns:a16="http://schemas.microsoft.com/office/drawing/2014/main" id="{F8B8723B-6225-6C48-881F-C7F5ACB04191}"/>
              </a:ext>
            </a:extLst>
          </p:cNvPr>
          <p:cNvSpPr/>
          <p:nvPr/>
        </p:nvSpPr>
        <p:spPr>
          <a:xfrm>
            <a:off x="326065" y="1110119"/>
            <a:ext cx="4847374" cy="923330"/>
          </a:xfrm>
          <a:prstGeom prst="rect">
            <a:avLst/>
          </a:prstGeom>
        </p:spPr>
        <p:txBody>
          <a:bodyPr wrap="square">
            <a:spAutoFit/>
          </a:bodyPr>
          <a:lstStyle/>
          <a:p>
            <a:pPr algn="just" hangingPunct="0">
              <a:spcBef>
                <a:spcPts val="1080"/>
              </a:spcBef>
              <a:spcAft>
                <a:spcPts val="900"/>
              </a:spcAft>
              <a:defRPr sz="1800"/>
            </a:pPr>
            <a:r>
              <a:rPr lang="en-US" dirty="0">
                <a:latin typeface="Liberation Sans" pitchFamily="18"/>
                <a:ea typeface="DejaVu Sans" pitchFamily="2"/>
                <a:cs typeface="DejaVu Sans" pitchFamily="2"/>
              </a:rPr>
              <a:t>Neuromorphic computing implements aspects of biological neural networks as analogue or digital copies on electronic circuits.</a:t>
            </a:r>
          </a:p>
        </p:txBody>
      </p:sp>
      <p:sp>
        <p:nvSpPr>
          <p:cNvPr id="14" name="Rectangle 13">
            <a:extLst>
              <a:ext uri="{FF2B5EF4-FFF2-40B4-BE49-F238E27FC236}">
                <a16:creationId xmlns:a16="http://schemas.microsoft.com/office/drawing/2014/main" id="{D38158CF-2D96-9D4A-995F-5E5A4B066A0E}"/>
              </a:ext>
            </a:extLst>
          </p:cNvPr>
          <p:cNvSpPr/>
          <p:nvPr/>
        </p:nvSpPr>
        <p:spPr>
          <a:xfrm>
            <a:off x="1509928" y="3847769"/>
            <a:ext cx="3577363" cy="1477328"/>
          </a:xfrm>
          <a:prstGeom prst="rect">
            <a:avLst/>
          </a:prstGeom>
        </p:spPr>
        <p:txBody>
          <a:bodyPr wrap="square">
            <a:spAutoFit/>
          </a:bodyPr>
          <a:lstStyle/>
          <a:p>
            <a:pPr hangingPunct="0"/>
            <a:r>
              <a:rPr lang="en-US" dirty="0">
                <a:latin typeface="Liberation Sans" pitchFamily="18"/>
                <a:ea typeface="DejaVu Sans" pitchFamily="2"/>
                <a:cs typeface="DejaVu Sans" pitchFamily="2"/>
              </a:rPr>
              <a:t>Key advantages:</a:t>
            </a:r>
          </a:p>
          <a:p>
            <a:pPr hangingPunct="0"/>
            <a:r>
              <a:rPr lang="en-US" i="1" dirty="0">
                <a:latin typeface="Liberation Sans" pitchFamily="18"/>
                <a:ea typeface="DejaVu Sans" pitchFamily="2"/>
                <a:cs typeface="DejaVu Sans" pitchFamily="2"/>
              </a:rPr>
              <a:t>- energy efficiency</a:t>
            </a:r>
          </a:p>
          <a:p>
            <a:pPr hangingPunct="0"/>
            <a:r>
              <a:rPr lang="en-US" i="1" dirty="0">
                <a:latin typeface="Liberation Sans" pitchFamily="18"/>
                <a:ea typeface="DejaVu Sans" pitchFamily="2"/>
                <a:cs typeface="DejaVu Sans" pitchFamily="2"/>
              </a:rPr>
              <a:t>- execution speed</a:t>
            </a:r>
          </a:p>
          <a:p>
            <a:pPr hangingPunct="0"/>
            <a:r>
              <a:rPr lang="en-US" i="1" dirty="0">
                <a:latin typeface="Liberation Sans" pitchFamily="18"/>
                <a:ea typeface="DejaVu Sans" pitchFamily="2"/>
                <a:cs typeface="DejaVu Sans" pitchFamily="2"/>
              </a:rPr>
              <a:t>- robustness against local failures</a:t>
            </a:r>
          </a:p>
          <a:p>
            <a:pPr hangingPunct="0"/>
            <a:r>
              <a:rPr lang="en-US" i="1" dirty="0">
                <a:latin typeface="Liberation Sans" pitchFamily="18"/>
                <a:ea typeface="DejaVu Sans" pitchFamily="2"/>
                <a:cs typeface="DejaVu Sans" pitchFamily="2"/>
              </a:rPr>
              <a:t>- ability to learn</a:t>
            </a:r>
          </a:p>
        </p:txBody>
      </p:sp>
      <p:sp>
        <p:nvSpPr>
          <p:cNvPr id="15" name="Rectangle 14">
            <a:extLst>
              <a:ext uri="{FF2B5EF4-FFF2-40B4-BE49-F238E27FC236}">
                <a16:creationId xmlns:a16="http://schemas.microsoft.com/office/drawing/2014/main" id="{7DA9EEC0-8237-494B-9EA7-71750EE23FC4}"/>
              </a:ext>
            </a:extLst>
          </p:cNvPr>
          <p:cNvSpPr/>
          <p:nvPr/>
        </p:nvSpPr>
        <p:spPr>
          <a:xfrm>
            <a:off x="687684" y="2276497"/>
            <a:ext cx="5606790" cy="1200329"/>
          </a:xfrm>
          <a:prstGeom prst="rect">
            <a:avLst/>
          </a:prstGeom>
        </p:spPr>
        <p:txBody>
          <a:bodyPr wrap="square">
            <a:spAutoFit/>
          </a:bodyPr>
          <a:lstStyle/>
          <a:p>
            <a:pPr marL="285750" indent="-285750" hangingPunct="0">
              <a:buFont typeface="Arial" panose="020B0604020202020204" pitchFamily="34" charset="0"/>
              <a:buChar char="•"/>
            </a:pPr>
            <a:r>
              <a:rPr lang="en-US" dirty="0">
                <a:latin typeface="Liberation Sans" pitchFamily="18"/>
                <a:ea typeface="DejaVu Sans" pitchFamily="2"/>
                <a:cs typeface="DejaVu Sans" pitchFamily="2"/>
              </a:rPr>
              <a:t>offers a tool to understand the dynamic processes of learning and development</a:t>
            </a:r>
          </a:p>
          <a:p>
            <a:pPr marL="285750" indent="-285750" hangingPunct="0">
              <a:buFont typeface="Arial" panose="020B0604020202020204" pitchFamily="34" charset="0"/>
              <a:buChar char="•"/>
            </a:pPr>
            <a:r>
              <a:rPr lang="en-US" dirty="0">
                <a:latin typeface="Liberation Sans" pitchFamily="18"/>
                <a:ea typeface="DejaVu Sans" pitchFamily="2"/>
                <a:cs typeface="DejaVu Sans" pitchFamily="2"/>
              </a:rPr>
              <a:t>applying brain inspiration to generic cognitive computing</a:t>
            </a:r>
          </a:p>
        </p:txBody>
      </p:sp>
      <p:sp>
        <p:nvSpPr>
          <p:cNvPr id="16" name="Rectangle 15">
            <a:extLst>
              <a:ext uri="{FF2B5EF4-FFF2-40B4-BE49-F238E27FC236}">
                <a16:creationId xmlns:a16="http://schemas.microsoft.com/office/drawing/2014/main" id="{4869810F-10F4-964A-A0B7-9DBC74F42E16}"/>
              </a:ext>
            </a:extLst>
          </p:cNvPr>
          <p:cNvSpPr/>
          <p:nvPr/>
        </p:nvSpPr>
        <p:spPr>
          <a:xfrm>
            <a:off x="639372" y="5953100"/>
            <a:ext cx="3118739" cy="400110"/>
          </a:xfrm>
          <a:prstGeom prst="rect">
            <a:avLst/>
          </a:prstGeom>
        </p:spPr>
        <p:txBody>
          <a:bodyPr wrap="none">
            <a:spAutoFit/>
          </a:bodyPr>
          <a:lstStyle/>
          <a:p>
            <a:pPr lvl="0"/>
            <a:r>
              <a:rPr lang="en-US" sz="2000" b="1" dirty="0"/>
              <a:t>A common </a:t>
            </a:r>
            <a:r>
              <a:rPr lang="en-US" sz="2000" b="1" dirty="0" err="1"/>
              <a:t>pyNN</a:t>
            </a:r>
            <a:r>
              <a:rPr lang="en-US" sz="2000" b="1" dirty="0"/>
              <a:t> interface :</a:t>
            </a:r>
          </a:p>
        </p:txBody>
      </p:sp>
      <p:sp>
        <p:nvSpPr>
          <p:cNvPr id="17" name="Rectangle 16">
            <a:extLst>
              <a:ext uri="{FF2B5EF4-FFF2-40B4-BE49-F238E27FC236}">
                <a16:creationId xmlns:a16="http://schemas.microsoft.com/office/drawing/2014/main" id="{83297DC0-52FE-FA4C-A7B9-2A7E3C1E9716}"/>
              </a:ext>
            </a:extLst>
          </p:cNvPr>
          <p:cNvSpPr/>
          <p:nvPr/>
        </p:nvSpPr>
        <p:spPr>
          <a:xfrm>
            <a:off x="8000280" y="827863"/>
            <a:ext cx="3417154" cy="369332"/>
          </a:xfrm>
          <a:prstGeom prst="rect">
            <a:avLst/>
          </a:prstGeom>
        </p:spPr>
        <p:txBody>
          <a:bodyPr wrap="none">
            <a:spAutoFit/>
          </a:bodyPr>
          <a:lstStyle/>
          <a:p>
            <a:r>
              <a:rPr lang="en-US" dirty="0"/>
              <a:t>Two complementary technologies:</a:t>
            </a:r>
            <a:endParaRPr lang="fr-FR" dirty="0"/>
          </a:p>
        </p:txBody>
      </p:sp>
      <p:sp>
        <p:nvSpPr>
          <p:cNvPr id="18" name="Rectangle 17">
            <a:extLst>
              <a:ext uri="{FF2B5EF4-FFF2-40B4-BE49-F238E27FC236}">
                <a16:creationId xmlns:a16="http://schemas.microsoft.com/office/drawing/2014/main" id="{F5DF4C09-5941-0D42-A057-D7D324B76E95}"/>
              </a:ext>
            </a:extLst>
          </p:cNvPr>
          <p:cNvSpPr/>
          <p:nvPr/>
        </p:nvSpPr>
        <p:spPr>
          <a:xfrm>
            <a:off x="3298609" y="5691490"/>
            <a:ext cx="4275248" cy="923330"/>
          </a:xfrm>
          <a:prstGeom prst="rect">
            <a:avLst/>
          </a:prstGeom>
        </p:spPr>
        <p:txBody>
          <a:bodyPr wrap="square">
            <a:spAutoFit/>
          </a:bodyPr>
          <a:lstStyle/>
          <a:p>
            <a:pPr algn="ctr"/>
            <a:r>
              <a:rPr lang="en-US" b="1" dirty="0">
                <a:solidFill>
                  <a:srgbClr val="00A65D"/>
                </a:solidFill>
              </a:rPr>
              <a:t>import</a:t>
            </a:r>
            <a:r>
              <a:rPr lang="en-US" b="1" dirty="0"/>
              <a:t> </a:t>
            </a:r>
            <a:r>
              <a:rPr lang="en-US" b="1" dirty="0" err="1">
                <a:solidFill>
                  <a:srgbClr val="21409A"/>
                </a:solidFill>
              </a:rPr>
              <a:t>pyNN.BrainScaleS</a:t>
            </a:r>
            <a:r>
              <a:rPr lang="en-US" b="1" dirty="0"/>
              <a:t> </a:t>
            </a:r>
            <a:r>
              <a:rPr lang="en-US" b="1" dirty="0">
                <a:solidFill>
                  <a:srgbClr val="00A65D"/>
                </a:solidFill>
              </a:rPr>
              <a:t>as</a:t>
            </a:r>
            <a:r>
              <a:rPr lang="en-US" b="1" dirty="0"/>
              <a:t> sim</a:t>
            </a:r>
            <a:br>
              <a:rPr lang="en-US" b="1" dirty="0"/>
            </a:br>
            <a:r>
              <a:rPr lang="en-US" b="1" dirty="0"/>
              <a:t>//</a:t>
            </a:r>
            <a:br>
              <a:rPr lang="en-US" b="1" dirty="0"/>
            </a:br>
            <a:r>
              <a:rPr lang="en-US" b="1" dirty="0">
                <a:solidFill>
                  <a:srgbClr val="00A65D"/>
                </a:solidFill>
              </a:rPr>
              <a:t>import</a:t>
            </a:r>
            <a:r>
              <a:rPr lang="en-US" b="1" dirty="0"/>
              <a:t> </a:t>
            </a:r>
            <a:r>
              <a:rPr lang="en-US" b="1" dirty="0" err="1">
                <a:solidFill>
                  <a:srgbClr val="21409A"/>
                </a:solidFill>
              </a:rPr>
              <a:t>pyNN.SpiNNaker</a:t>
            </a:r>
            <a:r>
              <a:rPr lang="en-US" b="1" dirty="0"/>
              <a:t> </a:t>
            </a:r>
            <a:r>
              <a:rPr lang="en-US" b="1" dirty="0">
                <a:solidFill>
                  <a:srgbClr val="00A65D"/>
                </a:solidFill>
              </a:rPr>
              <a:t>as</a:t>
            </a:r>
            <a:r>
              <a:rPr lang="en-US" b="1" dirty="0"/>
              <a:t> sim</a:t>
            </a:r>
            <a:endParaRPr lang="fr-FR" b="1" dirty="0"/>
          </a:p>
        </p:txBody>
      </p:sp>
    </p:spTree>
    <p:extLst>
      <p:ext uri="{BB962C8B-B14F-4D97-AF65-F5344CB8AC3E}">
        <p14:creationId xmlns:p14="http://schemas.microsoft.com/office/powerpoint/2010/main" val="39473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429589C4-EE89-7E41-9AE4-EFA64FEE1BE4}"/>
              </a:ext>
            </a:extLst>
          </p:cNvPr>
          <p:cNvSpPr>
            <a:spLocks noGrp="1"/>
          </p:cNvSpPr>
          <p:nvPr>
            <p:ph type="sldNum" sz="quarter" idx="12"/>
          </p:nvPr>
        </p:nvSpPr>
        <p:spPr/>
        <p:txBody>
          <a:bodyPr/>
          <a:lstStyle/>
          <a:p>
            <a:pPr lvl="0"/>
            <a:fld id="{F2EEF646-149A-E346-A229-631D25D5B8F3}" type="slidenum">
              <a:t>17</a:t>
            </a:fld>
            <a:r>
              <a:rPr lang="en-US"/>
              <a:t> /</a:t>
            </a:r>
          </a:p>
        </p:txBody>
      </p:sp>
      <p:pic>
        <p:nvPicPr>
          <p:cNvPr id="5" name="">
            <a:extLst>
              <a:ext uri="{FF2B5EF4-FFF2-40B4-BE49-F238E27FC236}">
                <a16:creationId xmlns:a16="http://schemas.microsoft.com/office/drawing/2014/main" id="{3D1FA164-C8E7-A941-9D9E-CD034F9C2519}"/>
              </a:ext>
            </a:extLst>
          </p:cNvPr>
          <p:cNvPicPr>
            <a:picLocks noChangeAspect="1"/>
          </p:cNvPicPr>
          <p:nvPr/>
        </p:nvPicPr>
        <p:blipFill>
          <a:blip r:embed="rId3">
            <a:lum/>
            <a:alphaModFix/>
          </a:blip>
          <a:srcRect/>
          <a:stretch>
            <a:fillRect/>
          </a:stretch>
        </p:blipFill>
        <p:spPr>
          <a:xfrm>
            <a:off x="4182853" y="1069234"/>
            <a:ext cx="7602314" cy="4275660"/>
          </a:xfrm>
          <a:prstGeom prst="rect">
            <a:avLst/>
          </a:prstGeom>
          <a:noFill/>
          <a:ln>
            <a:noFill/>
          </a:ln>
        </p:spPr>
      </p:pic>
      <p:sp>
        <p:nvSpPr>
          <p:cNvPr id="8" name="Title 1" descr=" 4">
            <a:extLst>
              <a:ext uri="{FF2B5EF4-FFF2-40B4-BE49-F238E27FC236}">
                <a16:creationId xmlns:a16="http://schemas.microsoft.com/office/drawing/2014/main" id="{B14856D4-294E-7643-B338-11990EE0784C}"/>
              </a:ext>
            </a:extLst>
          </p:cNvPr>
          <p:cNvSpPr txBox="1">
            <a:spLocks/>
          </p:cNvSpPr>
          <p:nvPr/>
        </p:nvSpPr>
        <p:spPr>
          <a:xfrm>
            <a:off x="0" y="0"/>
            <a:ext cx="12192000" cy="731520"/>
          </a:xfrm>
          <a:prstGeom prst="rect">
            <a:avLst/>
          </a:prstGeom>
          <a:solidFill>
            <a:schemeClr val="tx1"/>
          </a:solidFill>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2800" b="1" dirty="0">
                <a:solidFill>
                  <a:schemeClr val="bg1"/>
                </a:solidFill>
                <a:latin typeface="+mn-lt"/>
                <a:cs typeface="Times New Roman" pitchFamily="18" charset="0"/>
              </a:rPr>
              <a:t>Neurorobotics								</a:t>
            </a:r>
          </a:p>
        </p:txBody>
      </p:sp>
      <p:sp>
        <p:nvSpPr>
          <p:cNvPr id="10" name="TextBox 9">
            <a:extLst>
              <a:ext uri="{FF2B5EF4-FFF2-40B4-BE49-F238E27FC236}">
                <a16:creationId xmlns:a16="http://schemas.microsoft.com/office/drawing/2014/main" id="{0B794B9F-4C11-0F47-B861-9F40B3704823}"/>
              </a:ext>
            </a:extLst>
          </p:cNvPr>
          <p:cNvSpPr txBox="1"/>
          <p:nvPr/>
        </p:nvSpPr>
        <p:spPr>
          <a:xfrm>
            <a:off x="7694982" y="212195"/>
            <a:ext cx="4260307" cy="314502"/>
          </a:xfrm>
          <a:prstGeom prst="rect">
            <a:avLst/>
          </a:prstGeom>
          <a:noFill/>
          <a:ln>
            <a:noFill/>
          </a:ln>
        </p:spPr>
        <p:txBody>
          <a:bodyPr wrap="none" lIns="81646" tIns="40823" rIns="81646" bIns="40823" anchorCtr="0" compatLnSpc="0"/>
          <a:lstStyle/>
          <a:p>
            <a:pPr hangingPunct="0"/>
            <a:r>
              <a:rPr lang="en-US" sz="1633" dirty="0">
                <a:solidFill>
                  <a:schemeClr val="bg1"/>
                </a:solidFill>
                <a:latin typeface="Liberation Sans" pitchFamily="18"/>
                <a:ea typeface="DejaVu Sans" pitchFamily="2"/>
                <a:cs typeface="DejaVu Sans" pitchFamily="2"/>
              </a:rPr>
              <a:t>https://</a:t>
            </a:r>
            <a:r>
              <a:rPr lang="en-US" sz="1633" dirty="0" err="1">
                <a:solidFill>
                  <a:schemeClr val="bg1"/>
                </a:solidFill>
                <a:latin typeface="Liberation Sans" pitchFamily="18"/>
                <a:ea typeface="DejaVu Sans" pitchFamily="2"/>
                <a:cs typeface="DejaVu Sans" pitchFamily="2"/>
              </a:rPr>
              <a:t>www.humanbrainproject.eu</a:t>
            </a:r>
            <a:r>
              <a:rPr lang="en-US" sz="1633" dirty="0">
                <a:solidFill>
                  <a:schemeClr val="bg1"/>
                </a:solidFill>
                <a:latin typeface="Liberation Sans" pitchFamily="18"/>
                <a:ea typeface="DejaVu Sans" pitchFamily="2"/>
                <a:cs typeface="DejaVu Sans" pitchFamily="2"/>
              </a:rPr>
              <a:t>/</a:t>
            </a:r>
            <a:r>
              <a:rPr lang="en-US" sz="1633" dirty="0" err="1">
                <a:solidFill>
                  <a:schemeClr val="bg1"/>
                </a:solidFill>
                <a:latin typeface="Liberation Sans" pitchFamily="18"/>
                <a:ea typeface="DejaVu Sans" pitchFamily="2"/>
                <a:cs typeface="DejaVu Sans" pitchFamily="2"/>
              </a:rPr>
              <a:t>en</a:t>
            </a:r>
            <a:r>
              <a:rPr lang="en-US" sz="1633" dirty="0">
                <a:solidFill>
                  <a:schemeClr val="bg1"/>
                </a:solidFill>
                <a:latin typeface="Liberation Sans" pitchFamily="18"/>
                <a:ea typeface="DejaVu Sans" pitchFamily="2"/>
                <a:cs typeface="DejaVu Sans" pitchFamily="2"/>
              </a:rPr>
              <a:t>/robots/</a:t>
            </a:r>
          </a:p>
        </p:txBody>
      </p:sp>
      <p:sp>
        <p:nvSpPr>
          <p:cNvPr id="7" name="Rectangle 6">
            <a:extLst>
              <a:ext uri="{FF2B5EF4-FFF2-40B4-BE49-F238E27FC236}">
                <a16:creationId xmlns:a16="http://schemas.microsoft.com/office/drawing/2014/main" id="{13FE43DF-D98E-3945-858C-FCF287646E46}"/>
              </a:ext>
            </a:extLst>
          </p:cNvPr>
          <p:cNvSpPr/>
          <p:nvPr/>
        </p:nvSpPr>
        <p:spPr>
          <a:xfrm>
            <a:off x="326064" y="1893645"/>
            <a:ext cx="3416595" cy="2031325"/>
          </a:xfrm>
          <a:prstGeom prst="rect">
            <a:avLst/>
          </a:prstGeom>
        </p:spPr>
        <p:txBody>
          <a:bodyPr wrap="square">
            <a:spAutoFit/>
          </a:bodyPr>
          <a:lstStyle/>
          <a:p>
            <a:pPr algn="just" hangingPunct="0">
              <a:spcBef>
                <a:spcPts val="1080"/>
              </a:spcBef>
              <a:spcAft>
                <a:spcPts val="900"/>
              </a:spcAft>
              <a:defRPr sz="1800" i="1"/>
            </a:pPr>
            <a:r>
              <a:rPr lang="en-US" i="1" dirty="0">
                <a:latin typeface="Liberation Sans" pitchFamily="18"/>
                <a:ea typeface="DejaVu Sans" pitchFamily="2"/>
                <a:cs typeface="DejaVu Sans" pitchFamily="2"/>
              </a:rPr>
              <a:t>allows researchers to give any simulated brain model its own “body” — virtual or even real — and explore how it controls movement, reacts to stimulus and learns in a virtual environment</a:t>
            </a:r>
          </a:p>
        </p:txBody>
      </p:sp>
      <p:sp>
        <p:nvSpPr>
          <p:cNvPr id="11" name="Rectangle 10">
            <a:extLst>
              <a:ext uri="{FF2B5EF4-FFF2-40B4-BE49-F238E27FC236}">
                <a16:creationId xmlns:a16="http://schemas.microsoft.com/office/drawing/2014/main" id="{D483E3BD-83BA-9846-ADA6-85A57508F44A}"/>
              </a:ext>
            </a:extLst>
          </p:cNvPr>
          <p:cNvSpPr/>
          <p:nvPr/>
        </p:nvSpPr>
        <p:spPr>
          <a:xfrm>
            <a:off x="737842" y="5710019"/>
            <a:ext cx="9087293" cy="646331"/>
          </a:xfrm>
          <a:prstGeom prst="rect">
            <a:avLst/>
          </a:prstGeom>
        </p:spPr>
        <p:txBody>
          <a:bodyPr wrap="square">
            <a:spAutoFit/>
          </a:bodyPr>
          <a:lstStyle/>
          <a:p>
            <a:pPr hangingPunct="0">
              <a:spcBef>
                <a:spcPts val="1080"/>
              </a:spcBef>
              <a:spcAft>
                <a:spcPts val="900"/>
              </a:spcAft>
              <a:defRPr sz="1800"/>
            </a:pPr>
            <a:r>
              <a:rPr lang="en-US" dirty="0">
                <a:latin typeface="Liberation Sans" pitchFamily="18"/>
                <a:ea typeface="DejaVu Sans" pitchFamily="2"/>
                <a:cs typeface="DejaVu Sans" pitchFamily="2"/>
              </a:rPr>
              <a:t>The Platform is public, online, and available for all researchers who want to test their brain models or to build the brain-inspired robots of the future.</a:t>
            </a:r>
          </a:p>
        </p:txBody>
      </p:sp>
    </p:spTree>
    <p:extLst>
      <p:ext uri="{BB962C8B-B14F-4D97-AF65-F5344CB8AC3E}">
        <p14:creationId xmlns:p14="http://schemas.microsoft.com/office/powerpoint/2010/main" val="41027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34B46C66-BDAA-E447-8949-0C1BBC3A29F2}"/>
              </a:ext>
            </a:extLst>
          </p:cNvPr>
          <p:cNvSpPr>
            <a:spLocks noGrp="1"/>
          </p:cNvSpPr>
          <p:nvPr>
            <p:ph type="sldNum" sz="quarter" idx="12"/>
          </p:nvPr>
        </p:nvSpPr>
        <p:spPr/>
        <p:txBody>
          <a:bodyPr/>
          <a:lstStyle/>
          <a:p>
            <a:pPr lvl="0"/>
            <a:fld id="{37C0BD12-634C-764E-B4F4-4E03F7EFBDBB}" type="slidenum">
              <a:t>18</a:t>
            </a:fld>
            <a:r>
              <a:rPr lang="en-US"/>
              <a:t> /</a:t>
            </a:r>
          </a:p>
        </p:txBody>
      </p:sp>
      <p:sp>
        <p:nvSpPr>
          <p:cNvPr id="7" name="TextBox 6">
            <a:extLst>
              <a:ext uri="{FF2B5EF4-FFF2-40B4-BE49-F238E27FC236}">
                <a16:creationId xmlns:a16="http://schemas.microsoft.com/office/drawing/2014/main" id="{30A8671F-E7F0-0E41-9E00-D5EE4FBFF973}"/>
              </a:ext>
            </a:extLst>
          </p:cNvPr>
          <p:cNvSpPr txBox="1"/>
          <p:nvPr/>
        </p:nvSpPr>
        <p:spPr>
          <a:xfrm>
            <a:off x="5710694" y="6224410"/>
            <a:ext cx="3809619" cy="314502"/>
          </a:xfrm>
          <a:prstGeom prst="rect">
            <a:avLst/>
          </a:prstGeom>
          <a:noFill/>
          <a:ln>
            <a:noFill/>
          </a:ln>
        </p:spPr>
        <p:txBody>
          <a:bodyPr wrap="none" lIns="81646" tIns="40823" rIns="81646" bIns="40823" anchorCtr="0" compatLnSpc="0"/>
          <a:lstStyle/>
          <a:p>
            <a:pPr hangingPunct="0"/>
            <a:r>
              <a:rPr lang="en-US" sz="1633" dirty="0">
                <a:latin typeface="Liberation Sans" pitchFamily="18"/>
                <a:ea typeface="DejaVu Sans" pitchFamily="2"/>
                <a:cs typeface="DejaVu Sans" pitchFamily="2"/>
              </a:rPr>
              <a:t>https://blue-</a:t>
            </a:r>
            <a:r>
              <a:rPr lang="en-US" sz="1633" dirty="0" err="1">
                <a:latin typeface="Liberation Sans" pitchFamily="18"/>
                <a:ea typeface="DejaVu Sans" pitchFamily="2"/>
                <a:cs typeface="DejaVu Sans" pitchFamily="2"/>
              </a:rPr>
              <a:t>naas.humanbrainproject.eu</a:t>
            </a:r>
            <a:r>
              <a:rPr lang="en-US" sz="1633" dirty="0">
                <a:latin typeface="Liberation Sans" pitchFamily="18"/>
                <a:ea typeface="DejaVu Sans" pitchFamily="2"/>
                <a:cs typeface="DejaVu Sans" pitchFamily="2"/>
              </a:rPr>
              <a:t>/</a:t>
            </a:r>
          </a:p>
        </p:txBody>
      </p:sp>
      <p:sp>
        <p:nvSpPr>
          <p:cNvPr id="9" name="Title 1" descr=" 4">
            <a:extLst>
              <a:ext uri="{FF2B5EF4-FFF2-40B4-BE49-F238E27FC236}">
                <a16:creationId xmlns:a16="http://schemas.microsoft.com/office/drawing/2014/main" id="{A01C84D8-4C93-ED48-A64C-C77FA43833AF}"/>
              </a:ext>
            </a:extLst>
          </p:cNvPr>
          <p:cNvSpPr txBox="1">
            <a:spLocks/>
          </p:cNvSpPr>
          <p:nvPr/>
        </p:nvSpPr>
        <p:spPr>
          <a:xfrm>
            <a:off x="0" y="0"/>
            <a:ext cx="12192000" cy="731520"/>
          </a:xfrm>
          <a:prstGeom prst="rect">
            <a:avLst/>
          </a:prstGeom>
          <a:solidFill>
            <a:schemeClr val="tx1"/>
          </a:solidFill>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2800" b="1" dirty="0">
                <a:solidFill>
                  <a:schemeClr val="bg1"/>
                </a:solidFill>
                <a:latin typeface="+mn-lt"/>
              </a:rPr>
              <a:t>The Brain Simulation Platform								</a:t>
            </a:r>
            <a:endParaRPr lang="en-US" sz="2800" b="1" dirty="0">
              <a:solidFill>
                <a:schemeClr val="bg1"/>
              </a:solidFill>
              <a:latin typeface="+mn-lt"/>
              <a:cs typeface="Times New Roman" pitchFamily="18" charset="0"/>
            </a:endParaRPr>
          </a:p>
        </p:txBody>
      </p:sp>
      <p:sp>
        <p:nvSpPr>
          <p:cNvPr id="11" name="TextBox 10">
            <a:extLst>
              <a:ext uri="{FF2B5EF4-FFF2-40B4-BE49-F238E27FC236}">
                <a16:creationId xmlns:a16="http://schemas.microsoft.com/office/drawing/2014/main" id="{BC6319C4-1FB3-0B44-BA6E-73A383B297AB}"/>
              </a:ext>
            </a:extLst>
          </p:cNvPr>
          <p:cNvSpPr txBox="1"/>
          <p:nvPr/>
        </p:nvSpPr>
        <p:spPr>
          <a:xfrm>
            <a:off x="5781563" y="289427"/>
            <a:ext cx="7477501" cy="314502"/>
          </a:xfrm>
          <a:prstGeom prst="rect">
            <a:avLst/>
          </a:prstGeom>
          <a:noFill/>
          <a:ln>
            <a:noFill/>
          </a:ln>
        </p:spPr>
        <p:txBody>
          <a:bodyPr wrap="none" lIns="81646" tIns="40823" rIns="81646" bIns="40823" anchorCtr="0" compatLnSpc="0"/>
          <a:lstStyle/>
          <a:p>
            <a:pPr hangingPunct="0"/>
            <a:r>
              <a:rPr lang="en-US" sz="1400" dirty="0">
                <a:solidFill>
                  <a:schemeClr val="bg1"/>
                </a:solidFill>
                <a:latin typeface="Liberation Sans" pitchFamily="18"/>
                <a:ea typeface="DejaVu Sans" pitchFamily="2"/>
                <a:cs typeface="DejaVu Sans" pitchFamily="2"/>
              </a:rPr>
              <a:t>https://</a:t>
            </a:r>
            <a:r>
              <a:rPr lang="en-US" sz="1400" dirty="0" err="1">
                <a:solidFill>
                  <a:schemeClr val="bg1"/>
                </a:solidFill>
                <a:latin typeface="Liberation Sans" pitchFamily="18"/>
                <a:ea typeface="DejaVu Sans" pitchFamily="2"/>
                <a:cs typeface="DejaVu Sans" pitchFamily="2"/>
              </a:rPr>
              <a:t>www.humanbrainproject.eu</a:t>
            </a:r>
            <a:r>
              <a:rPr lang="en-US" sz="1400" dirty="0">
                <a:solidFill>
                  <a:schemeClr val="bg1"/>
                </a:solidFill>
                <a:latin typeface="Liberation Sans" pitchFamily="18"/>
                <a:ea typeface="DejaVu Sans" pitchFamily="2"/>
                <a:cs typeface="DejaVu Sans" pitchFamily="2"/>
              </a:rPr>
              <a:t>/</a:t>
            </a:r>
            <a:r>
              <a:rPr lang="en-US" sz="1400" dirty="0" err="1">
                <a:solidFill>
                  <a:schemeClr val="bg1"/>
                </a:solidFill>
                <a:latin typeface="Liberation Sans" pitchFamily="18"/>
                <a:ea typeface="DejaVu Sans" pitchFamily="2"/>
                <a:cs typeface="DejaVu Sans" pitchFamily="2"/>
              </a:rPr>
              <a:t>en</a:t>
            </a:r>
            <a:r>
              <a:rPr lang="en-US" sz="1400" dirty="0">
                <a:solidFill>
                  <a:schemeClr val="bg1"/>
                </a:solidFill>
                <a:latin typeface="Liberation Sans" pitchFamily="18"/>
                <a:ea typeface="DejaVu Sans" pitchFamily="2"/>
                <a:cs typeface="DejaVu Sans" pitchFamily="2"/>
              </a:rPr>
              <a:t>/brain-simulation/brain-simulation-platform/</a:t>
            </a:r>
          </a:p>
        </p:txBody>
      </p:sp>
      <p:sp>
        <p:nvSpPr>
          <p:cNvPr id="8" name="Rectangle 7">
            <a:extLst>
              <a:ext uri="{FF2B5EF4-FFF2-40B4-BE49-F238E27FC236}">
                <a16:creationId xmlns:a16="http://schemas.microsoft.com/office/drawing/2014/main" id="{B5AB61EE-6C48-5247-94BD-ADBBD85B5DCC}"/>
              </a:ext>
            </a:extLst>
          </p:cNvPr>
          <p:cNvSpPr/>
          <p:nvPr/>
        </p:nvSpPr>
        <p:spPr>
          <a:xfrm>
            <a:off x="4121461" y="1085886"/>
            <a:ext cx="7404232" cy="646331"/>
          </a:xfrm>
          <a:prstGeom prst="rect">
            <a:avLst/>
          </a:prstGeom>
        </p:spPr>
        <p:txBody>
          <a:bodyPr wrap="square">
            <a:spAutoFit/>
          </a:bodyPr>
          <a:lstStyle/>
          <a:p>
            <a:pPr algn="just" hangingPunct="0">
              <a:spcBef>
                <a:spcPts val="1080"/>
              </a:spcBef>
              <a:spcAft>
                <a:spcPts val="900"/>
              </a:spcAft>
              <a:defRPr sz="1800"/>
            </a:pPr>
            <a:r>
              <a:rPr lang="en-US" dirty="0">
                <a:latin typeface="Liberation Sans" pitchFamily="18"/>
                <a:ea typeface="DejaVu Sans" pitchFamily="2"/>
                <a:cs typeface="DejaVu Sans" pitchFamily="2"/>
              </a:rPr>
              <a:t>The Brain Simulation Platform is an internet-accessible collaborative Platform designed for reconstruction and simulation of brain models.</a:t>
            </a:r>
          </a:p>
        </p:txBody>
      </p:sp>
      <p:pic>
        <p:nvPicPr>
          <p:cNvPr id="13" name="Picture 12">
            <a:extLst>
              <a:ext uri="{FF2B5EF4-FFF2-40B4-BE49-F238E27FC236}">
                <a16:creationId xmlns:a16="http://schemas.microsoft.com/office/drawing/2014/main" id="{1C3540B8-EC04-BB4C-9CCD-8D6664C9DC35}"/>
              </a:ext>
            </a:extLst>
          </p:cNvPr>
          <p:cNvPicPr>
            <a:picLocks noChangeAspect="1"/>
          </p:cNvPicPr>
          <p:nvPr/>
        </p:nvPicPr>
        <p:blipFill>
          <a:blip r:embed="rId3"/>
          <a:stretch>
            <a:fillRect/>
          </a:stretch>
        </p:blipFill>
        <p:spPr>
          <a:xfrm>
            <a:off x="952181" y="884422"/>
            <a:ext cx="2861777" cy="5837053"/>
          </a:xfrm>
          <a:prstGeom prst="rect">
            <a:avLst/>
          </a:prstGeom>
        </p:spPr>
      </p:pic>
      <p:pic>
        <p:nvPicPr>
          <p:cNvPr id="17" name="Picture 16">
            <a:extLst>
              <a:ext uri="{FF2B5EF4-FFF2-40B4-BE49-F238E27FC236}">
                <a16:creationId xmlns:a16="http://schemas.microsoft.com/office/drawing/2014/main" id="{181A5DBD-B248-5442-BDC5-94DE15571F72}"/>
              </a:ext>
            </a:extLst>
          </p:cNvPr>
          <p:cNvPicPr>
            <a:picLocks noChangeAspect="1"/>
          </p:cNvPicPr>
          <p:nvPr/>
        </p:nvPicPr>
        <p:blipFill>
          <a:blip r:embed="rId4"/>
          <a:stretch>
            <a:fillRect/>
          </a:stretch>
        </p:blipFill>
        <p:spPr>
          <a:xfrm>
            <a:off x="4914810" y="2783868"/>
            <a:ext cx="5401386" cy="3257979"/>
          </a:xfrm>
          <a:prstGeom prst="rect">
            <a:avLst/>
          </a:prstGeom>
        </p:spPr>
      </p:pic>
      <p:sp>
        <p:nvSpPr>
          <p:cNvPr id="19" name="Rectangle 18">
            <a:extLst>
              <a:ext uri="{FF2B5EF4-FFF2-40B4-BE49-F238E27FC236}">
                <a16:creationId xmlns:a16="http://schemas.microsoft.com/office/drawing/2014/main" id="{8BEF565F-9D9A-4D4C-9CAE-BD1D93A33A75}"/>
              </a:ext>
            </a:extLst>
          </p:cNvPr>
          <p:cNvSpPr/>
          <p:nvPr/>
        </p:nvSpPr>
        <p:spPr>
          <a:xfrm>
            <a:off x="5398926" y="2332077"/>
            <a:ext cx="3872665" cy="369332"/>
          </a:xfrm>
          <a:prstGeom prst="rect">
            <a:avLst/>
          </a:prstGeom>
        </p:spPr>
        <p:txBody>
          <a:bodyPr wrap="square">
            <a:spAutoFit/>
          </a:bodyPr>
          <a:lstStyle/>
          <a:p>
            <a:pPr algn="just" hangingPunct="0">
              <a:spcBef>
                <a:spcPts val="1080"/>
              </a:spcBef>
              <a:spcAft>
                <a:spcPts val="900"/>
              </a:spcAft>
              <a:defRPr sz="1800"/>
            </a:pPr>
            <a:r>
              <a:rPr lang="en-US" b="1" dirty="0">
                <a:latin typeface="Liberation Sans" pitchFamily="18"/>
                <a:ea typeface="DejaVu Sans" pitchFamily="2"/>
                <a:cs typeface="DejaVu Sans" pitchFamily="2"/>
              </a:rPr>
              <a:t>Neuron as a Service (Blue </a:t>
            </a:r>
            <a:r>
              <a:rPr lang="en-US" b="1" dirty="0" err="1">
                <a:latin typeface="Liberation Sans" pitchFamily="18"/>
                <a:ea typeface="DejaVu Sans" pitchFamily="2"/>
                <a:cs typeface="DejaVu Sans" pitchFamily="2"/>
              </a:rPr>
              <a:t>NaaS</a:t>
            </a:r>
            <a:r>
              <a:rPr lang="en-US" b="1" dirty="0">
                <a:latin typeface="Liberation Sans" pitchFamily="18"/>
                <a:ea typeface="DejaVu Sans" pitchFamily="2"/>
                <a:cs typeface="DejaVu Sans" pitchFamily="2"/>
              </a:rPr>
              <a:t>)</a:t>
            </a:r>
          </a:p>
        </p:txBody>
      </p:sp>
    </p:spTree>
    <p:extLst>
      <p:ext uri="{BB962C8B-B14F-4D97-AF65-F5344CB8AC3E}">
        <p14:creationId xmlns:p14="http://schemas.microsoft.com/office/powerpoint/2010/main" val="56466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1"/>
          <p:cNvSpPr txBox="1">
            <a:spLocks/>
          </p:cNvSpPr>
          <p:nvPr/>
        </p:nvSpPr>
        <p:spPr>
          <a:xfrm>
            <a:off x="0" y="0"/>
            <a:ext cx="12192000" cy="731520"/>
          </a:xfrm>
          <a:prstGeom prst="rect">
            <a:avLst/>
          </a:prstGeom>
          <a:solidFill>
            <a:schemeClr val="tx1"/>
          </a:solidFill>
        </p:spPr>
        <p:txBody>
          <a:bodyPr anchor="ctr"/>
          <a:lstStyle>
            <a:defPPr>
              <a:defRPr lang="en-US"/>
            </a:defPPr>
            <a:lvl1pPr algn="ctr" fontAlgn="base">
              <a:spcBef>
                <a:spcPct val="0"/>
              </a:spcBef>
              <a:spcAft>
                <a:spcPct val="0"/>
              </a:spcAft>
              <a:defRPr sz="2800" b="1">
                <a:solidFill>
                  <a:schemeClr val="bg1"/>
                </a:solidFill>
                <a:ea typeface="+mj-ea"/>
                <a:cs typeface="Times New Roman" pitchFamily="18" charset="0"/>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US" dirty="0"/>
              <a:t>The Model Validation Framework</a:t>
            </a:r>
          </a:p>
        </p:txBody>
      </p:sp>
      <p:pic>
        <p:nvPicPr>
          <p:cNvPr id="56" name="Picture 55">
            <a:extLst>
              <a:ext uri="{FF2B5EF4-FFF2-40B4-BE49-F238E27FC236}">
                <a16:creationId xmlns:a16="http://schemas.microsoft.com/office/drawing/2014/main" id="{6EDA393D-45FE-DB43-8EFF-87D52BBD31EC}"/>
              </a:ext>
            </a:extLst>
          </p:cNvPr>
          <p:cNvPicPr>
            <a:picLocks noChangeAspect="1"/>
          </p:cNvPicPr>
          <p:nvPr/>
        </p:nvPicPr>
        <p:blipFill>
          <a:blip r:embed="rId2"/>
          <a:stretch>
            <a:fillRect/>
          </a:stretch>
        </p:blipFill>
        <p:spPr>
          <a:xfrm>
            <a:off x="361506" y="1372304"/>
            <a:ext cx="1231569" cy="3197939"/>
          </a:xfrm>
          <a:prstGeom prst="rect">
            <a:avLst/>
          </a:prstGeom>
        </p:spPr>
      </p:pic>
      <p:pic>
        <p:nvPicPr>
          <p:cNvPr id="57" name="Picture 56">
            <a:extLst>
              <a:ext uri="{FF2B5EF4-FFF2-40B4-BE49-F238E27FC236}">
                <a16:creationId xmlns:a16="http://schemas.microsoft.com/office/drawing/2014/main" id="{F49EFB14-8AAA-F143-8423-E2AB3D543F85}"/>
              </a:ext>
            </a:extLst>
          </p:cNvPr>
          <p:cNvPicPr>
            <a:picLocks noChangeAspect="1"/>
          </p:cNvPicPr>
          <p:nvPr/>
        </p:nvPicPr>
        <p:blipFill>
          <a:blip r:embed="rId3"/>
          <a:stretch>
            <a:fillRect/>
          </a:stretch>
        </p:blipFill>
        <p:spPr>
          <a:xfrm>
            <a:off x="2564834" y="1099125"/>
            <a:ext cx="4105188" cy="4375662"/>
          </a:xfrm>
          <a:prstGeom prst="rect">
            <a:avLst/>
          </a:prstGeom>
          <a:ln w="88900" cap="sq" cmpd="thickThin">
            <a:solidFill>
              <a:srgbClr val="000000"/>
            </a:solidFill>
            <a:prstDash val="solid"/>
            <a:miter lim="800000"/>
          </a:ln>
          <a:effectLst>
            <a:innerShdw blurRad="76200">
              <a:srgbClr val="000000"/>
            </a:innerShdw>
          </a:effectLst>
        </p:spPr>
      </p:pic>
      <p:sp>
        <p:nvSpPr>
          <p:cNvPr id="58" name="Right Arrow 57">
            <a:extLst>
              <a:ext uri="{FF2B5EF4-FFF2-40B4-BE49-F238E27FC236}">
                <a16:creationId xmlns:a16="http://schemas.microsoft.com/office/drawing/2014/main" id="{DD23A1FD-5493-964E-9BC5-65D16CB3823E}"/>
              </a:ext>
            </a:extLst>
          </p:cNvPr>
          <p:cNvSpPr/>
          <p:nvPr/>
        </p:nvSpPr>
        <p:spPr>
          <a:xfrm>
            <a:off x="1560154" y="2783170"/>
            <a:ext cx="543624" cy="305087"/>
          </a:xfrm>
          <a:prstGeom prst="rightArrow">
            <a:avLst>
              <a:gd name="adj1" fmla="val 32352"/>
              <a:gd name="adj2" fmla="val 9411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59" name="Table 58">
            <a:extLst>
              <a:ext uri="{FF2B5EF4-FFF2-40B4-BE49-F238E27FC236}">
                <a16:creationId xmlns:a16="http://schemas.microsoft.com/office/drawing/2014/main" id="{438CA2F7-F77F-D740-A34A-B739A9954471}"/>
              </a:ext>
            </a:extLst>
          </p:cNvPr>
          <p:cNvGraphicFramePr>
            <a:graphicFrameLocks noGrp="1"/>
          </p:cNvGraphicFramePr>
          <p:nvPr>
            <p:extLst>
              <p:ext uri="{D42A27DB-BD31-4B8C-83A1-F6EECF244321}">
                <p14:modId xmlns:p14="http://schemas.microsoft.com/office/powerpoint/2010/main" val="4047622433"/>
              </p:ext>
            </p:extLst>
          </p:nvPr>
        </p:nvGraphicFramePr>
        <p:xfrm>
          <a:off x="8043496" y="1043698"/>
          <a:ext cx="3971293" cy="3184318"/>
        </p:xfrm>
        <a:graphic>
          <a:graphicData uri="http://schemas.openxmlformats.org/drawingml/2006/table">
            <a:tbl>
              <a:tblPr firstRow="1" bandRow="1">
                <a:tableStyleId>{FABFCF23-3B69-468F-B69F-88F6DE6A72F2}</a:tableStyleId>
              </a:tblPr>
              <a:tblGrid>
                <a:gridCol w="2343671">
                  <a:extLst>
                    <a:ext uri="{9D8B030D-6E8A-4147-A177-3AD203B41FA5}">
                      <a16:colId xmlns:a16="http://schemas.microsoft.com/office/drawing/2014/main" val="2663377364"/>
                    </a:ext>
                  </a:extLst>
                </a:gridCol>
                <a:gridCol w="916291">
                  <a:extLst>
                    <a:ext uri="{9D8B030D-6E8A-4147-A177-3AD203B41FA5}">
                      <a16:colId xmlns:a16="http://schemas.microsoft.com/office/drawing/2014/main" val="515139721"/>
                    </a:ext>
                  </a:extLst>
                </a:gridCol>
                <a:gridCol w="711331">
                  <a:extLst>
                    <a:ext uri="{9D8B030D-6E8A-4147-A177-3AD203B41FA5}">
                      <a16:colId xmlns:a16="http://schemas.microsoft.com/office/drawing/2014/main" val="2673247371"/>
                    </a:ext>
                  </a:extLst>
                </a:gridCol>
              </a:tblGrid>
              <a:tr h="518886">
                <a:tc>
                  <a:txBody>
                    <a:bodyPr/>
                    <a:lstStyle/>
                    <a:p>
                      <a:pPr algn="ctr"/>
                      <a:r>
                        <a:rPr lang="en-US" sz="1600" dirty="0"/>
                        <a:t>Test (against data)</a:t>
                      </a:r>
                    </a:p>
                  </a:txBody>
                  <a:tcPr anchor="ctr"/>
                </a:tc>
                <a:tc>
                  <a:txBody>
                    <a:bodyPr/>
                    <a:lstStyle/>
                    <a:p>
                      <a:pPr algn="ctr"/>
                      <a:r>
                        <a:rPr lang="en-US" sz="1600" dirty="0"/>
                        <a:t>Score</a:t>
                      </a:r>
                    </a:p>
                  </a:txBody>
                  <a:tcPr anchor="ctr"/>
                </a:tc>
                <a:tc>
                  <a:txBody>
                    <a:bodyPr/>
                    <a:lstStyle/>
                    <a:p>
                      <a:pPr algn="ctr"/>
                      <a:r>
                        <a:rPr lang="en-US" sz="1600" dirty="0"/>
                        <a:t>Result</a:t>
                      </a:r>
                    </a:p>
                  </a:txBody>
                  <a:tcPr anchor="ctr"/>
                </a:tc>
                <a:extLst>
                  <a:ext uri="{0D108BD9-81ED-4DB2-BD59-A6C34878D82A}">
                    <a16:rowId xmlns:a16="http://schemas.microsoft.com/office/drawing/2014/main" val="3653715044"/>
                  </a:ext>
                </a:extLst>
              </a:tr>
              <a:tr h="409912">
                <a:tc>
                  <a:txBody>
                    <a:bodyPr/>
                    <a:lstStyle/>
                    <a:p>
                      <a:r>
                        <a:rPr lang="en-US" sz="1400" dirty="0"/>
                        <a:t>Resting Membrane Potential</a:t>
                      </a:r>
                    </a:p>
                  </a:txBody>
                  <a:tcPr anchor="ctr"/>
                </a:tc>
                <a:tc>
                  <a:txBody>
                    <a:bodyPr/>
                    <a:lstStyle/>
                    <a:p>
                      <a:pPr algn="ctr"/>
                      <a:r>
                        <a:rPr lang="en-US" sz="1400" dirty="0"/>
                        <a:t>0.01</a:t>
                      </a:r>
                    </a:p>
                  </a:txBody>
                  <a:tcPr anchor="ctr"/>
                </a:tc>
                <a:tc>
                  <a:txBody>
                    <a:bodyPr/>
                    <a:lstStyle/>
                    <a:p>
                      <a:pPr algn="ctr"/>
                      <a:r>
                        <a:rPr lang="en-US" sz="1400" dirty="0"/>
                        <a:t>Pass</a:t>
                      </a:r>
                    </a:p>
                  </a:txBody>
                  <a:tcPr anchor="ctr">
                    <a:solidFill>
                      <a:schemeClr val="accent6">
                        <a:lumMod val="60000"/>
                        <a:lumOff val="40000"/>
                      </a:schemeClr>
                    </a:solidFill>
                  </a:tcPr>
                </a:tc>
                <a:extLst>
                  <a:ext uri="{0D108BD9-81ED-4DB2-BD59-A6C34878D82A}">
                    <a16:rowId xmlns:a16="http://schemas.microsoft.com/office/drawing/2014/main" val="876907265"/>
                  </a:ext>
                </a:extLst>
              </a:tr>
              <a:tr h="299311">
                <a:tc>
                  <a:txBody>
                    <a:bodyPr/>
                    <a:lstStyle/>
                    <a:p>
                      <a:r>
                        <a:rPr lang="en-US" sz="1400" dirty="0"/>
                        <a:t>Input Resistance</a:t>
                      </a:r>
                    </a:p>
                  </a:txBody>
                  <a:tcPr anchor="ctr"/>
                </a:tc>
                <a:tc>
                  <a:txBody>
                    <a:bodyPr/>
                    <a:lstStyle/>
                    <a:p>
                      <a:pPr algn="ctr"/>
                      <a:r>
                        <a:rPr lang="en-US" sz="1400" dirty="0"/>
                        <a:t>0.20</a:t>
                      </a:r>
                    </a:p>
                  </a:txBody>
                  <a:tcPr anchor="ctr"/>
                </a:tc>
                <a:tc>
                  <a:txBody>
                    <a:bodyPr/>
                    <a:lstStyle/>
                    <a:p>
                      <a:pPr algn="ctr"/>
                      <a:r>
                        <a:rPr lang="en-US" sz="1400" dirty="0"/>
                        <a:t>Pass</a:t>
                      </a:r>
                    </a:p>
                  </a:txBody>
                  <a:tcPr anchor="ctr">
                    <a:solidFill>
                      <a:schemeClr val="accent6">
                        <a:lumMod val="60000"/>
                        <a:lumOff val="40000"/>
                      </a:schemeClr>
                    </a:solidFill>
                  </a:tcPr>
                </a:tc>
                <a:extLst>
                  <a:ext uri="{0D108BD9-81ED-4DB2-BD59-A6C34878D82A}">
                    <a16:rowId xmlns:a16="http://schemas.microsoft.com/office/drawing/2014/main" val="2296147091"/>
                  </a:ext>
                </a:extLst>
              </a:tr>
              <a:tr h="299311">
                <a:tc>
                  <a:txBody>
                    <a:bodyPr/>
                    <a:lstStyle/>
                    <a:p>
                      <a:r>
                        <a:rPr lang="en-US" sz="1400" dirty="0"/>
                        <a:t>Action</a:t>
                      </a:r>
                      <a:r>
                        <a:rPr lang="en-US" sz="1400" baseline="0" dirty="0"/>
                        <a:t> Potential Height</a:t>
                      </a:r>
                      <a:endParaRPr lang="en-US" sz="1400" dirty="0"/>
                    </a:p>
                  </a:txBody>
                  <a:tcPr anchor="ctr"/>
                </a:tc>
                <a:tc>
                  <a:txBody>
                    <a:bodyPr/>
                    <a:lstStyle/>
                    <a:p>
                      <a:pPr algn="ctr"/>
                      <a:r>
                        <a:rPr lang="en-US" sz="1400" dirty="0"/>
                        <a:t>0.05</a:t>
                      </a:r>
                    </a:p>
                  </a:txBody>
                  <a:tcPr anchor="ctr"/>
                </a:tc>
                <a:tc>
                  <a:txBody>
                    <a:bodyPr/>
                    <a:lstStyle/>
                    <a:p>
                      <a:pPr algn="ctr"/>
                      <a:r>
                        <a:rPr lang="en-US" sz="1400" dirty="0"/>
                        <a:t>Pass</a:t>
                      </a:r>
                    </a:p>
                  </a:txBody>
                  <a:tcPr anchor="ctr">
                    <a:solidFill>
                      <a:schemeClr val="accent6">
                        <a:lumMod val="60000"/>
                        <a:lumOff val="40000"/>
                      </a:schemeClr>
                    </a:solidFill>
                  </a:tcPr>
                </a:tc>
                <a:extLst>
                  <a:ext uri="{0D108BD9-81ED-4DB2-BD59-A6C34878D82A}">
                    <a16:rowId xmlns:a16="http://schemas.microsoft.com/office/drawing/2014/main" val="590236768"/>
                  </a:ext>
                </a:extLst>
              </a:tr>
              <a:tr h="29931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Oblique Integration</a:t>
                      </a:r>
                    </a:p>
                  </a:txBody>
                  <a:tcPr anchor="ctr"/>
                </a:tc>
                <a:tc>
                  <a:txBody>
                    <a:bodyPr/>
                    <a:lstStyle/>
                    <a:p>
                      <a:pPr algn="ctr"/>
                      <a:r>
                        <a:rPr lang="en-US" sz="1400" dirty="0"/>
                        <a:t>4.73</a:t>
                      </a:r>
                    </a:p>
                  </a:txBody>
                  <a:tcPr anchor="ctr"/>
                </a:tc>
                <a:tc>
                  <a:txBody>
                    <a:bodyPr/>
                    <a:lstStyle/>
                    <a:p>
                      <a:pPr algn="ctr"/>
                      <a:r>
                        <a:rPr lang="en-US" sz="1400" dirty="0"/>
                        <a:t>Fail</a:t>
                      </a:r>
                    </a:p>
                  </a:txBody>
                  <a:tcPr anchor="ctr">
                    <a:solidFill>
                      <a:schemeClr val="accent2">
                        <a:lumMod val="75000"/>
                      </a:schemeClr>
                    </a:solidFill>
                  </a:tcPr>
                </a:tc>
                <a:extLst>
                  <a:ext uri="{0D108BD9-81ED-4DB2-BD59-A6C34878D82A}">
                    <a16:rowId xmlns:a16="http://schemas.microsoft.com/office/drawing/2014/main" val="3482939116"/>
                  </a:ext>
                </a:extLst>
              </a:tr>
              <a:tr h="299311">
                <a:tc>
                  <a:txBody>
                    <a:bodyPr/>
                    <a:lstStyle/>
                    <a:p>
                      <a:r>
                        <a:rPr lang="en-US" sz="1400" dirty="0"/>
                        <a:t>Spiking Frequency</a:t>
                      </a:r>
                    </a:p>
                  </a:txBody>
                  <a:tcPr anchor="ctr"/>
                </a:tc>
                <a:tc>
                  <a:txBody>
                    <a:bodyPr/>
                    <a:lstStyle/>
                    <a:p>
                      <a:pPr algn="ctr"/>
                      <a:r>
                        <a:rPr lang="en-US" sz="1400" dirty="0"/>
                        <a:t>0.15</a:t>
                      </a:r>
                    </a:p>
                  </a:txBody>
                  <a:tcPr anchor="ctr"/>
                </a:tc>
                <a:tc>
                  <a:txBody>
                    <a:bodyPr/>
                    <a:lstStyle/>
                    <a:p>
                      <a:pPr algn="ctr"/>
                      <a:r>
                        <a:rPr lang="en-US" sz="1400" dirty="0"/>
                        <a:t>Pass</a:t>
                      </a:r>
                    </a:p>
                  </a:txBody>
                  <a:tcPr anchor="ctr">
                    <a:solidFill>
                      <a:schemeClr val="accent6">
                        <a:lumMod val="60000"/>
                        <a:lumOff val="40000"/>
                      </a:schemeClr>
                    </a:solidFill>
                  </a:tcPr>
                </a:tc>
                <a:extLst>
                  <a:ext uri="{0D108BD9-81ED-4DB2-BD59-A6C34878D82A}">
                    <a16:rowId xmlns:a16="http://schemas.microsoft.com/office/drawing/2014/main" val="3193232650"/>
                  </a:ext>
                </a:extLst>
              </a:tr>
              <a:tr h="299311">
                <a:tc>
                  <a:txBody>
                    <a:bodyPr/>
                    <a:lstStyle/>
                    <a:p>
                      <a:r>
                        <a:rPr lang="en-US" sz="1400" dirty="0"/>
                        <a:t>Depolarization</a:t>
                      </a:r>
                      <a:r>
                        <a:rPr lang="en-US" sz="1400" baseline="0" dirty="0"/>
                        <a:t> Block</a:t>
                      </a:r>
                      <a:endParaRPr lang="en-US" sz="1400" dirty="0"/>
                    </a:p>
                  </a:txBody>
                  <a:tcPr anchor="ctr"/>
                </a:tc>
                <a:tc>
                  <a:txBody>
                    <a:bodyPr/>
                    <a:lstStyle/>
                    <a:p>
                      <a:pPr algn="ctr"/>
                      <a:r>
                        <a:rPr lang="en-US" sz="1400" dirty="0"/>
                        <a:t>2.87</a:t>
                      </a:r>
                    </a:p>
                  </a:txBody>
                  <a:tcPr anchor="ctr"/>
                </a:tc>
                <a:tc>
                  <a:txBody>
                    <a:bodyPr/>
                    <a:lstStyle/>
                    <a:p>
                      <a:pPr algn="ctr"/>
                      <a:r>
                        <a:rPr lang="en-US" sz="1400" dirty="0"/>
                        <a:t>Fail</a:t>
                      </a:r>
                    </a:p>
                  </a:txBody>
                  <a:tcPr anchor="ctr">
                    <a:solidFill>
                      <a:schemeClr val="accent2">
                        <a:lumMod val="75000"/>
                      </a:schemeClr>
                    </a:solidFill>
                  </a:tcPr>
                </a:tc>
                <a:extLst>
                  <a:ext uri="{0D108BD9-81ED-4DB2-BD59-A6C34878D82A}">
                    <a16:rowId xmlns:a16="http://schemas.microsoft.com/office/drawing/2014/main" val="3900703550"/>
                  </a:ext>
                </a:extLst>
              </a:tr>
              <a:tr h="655435">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a:t>
                      </a:r>
                    </a:p>
                  </a:txBody>
                  <a:tcPr anchor="ctr">
                    <a:solidFill>
                      <a:schemeClr val="bg1"/>
                    </a:solidFill>
                  </a:tcPr>
                </a:tc>
                <a:tc hMerge="1">
                  <a:txBody>
                    <a:bodyPr/>
                    <a:lstStyle/>
                    <a:p>
                      <a:pPr algn="ctr"/>
                      <a:endParaRPr lang="en-US" sz="1600"/>
                    </a:p>
                  </a:txBody>
                  <a:tcPr anchor="ctr"/>
                </a:tc>
                <a:tc hMerge="1">
                  <a:txBody>
                    <a:bodyPr/>
                    <a:lstStyle/>
                    <a:p>
                      <a:pPr algn="ctr"/>
                      <a:endParaRPr lang="en-US" sz="1600" dirty="0"/>
                    </a:p>
                  </a:txBody>
                  <a:tcPr anchor="ctr">
                    <a:solidFill>
                      <a:schemeClr val="accent2">
                        <a:lumMod val="75000"/>
                      </a:schemeClr>
                    </a:solidFill>
                  </a:tcPr>
                </a:tc>
                <a:extLst>
                  <a:ext uri="{0D108BD9-81ED-4DB2-BD59-A6C34878D82A}">
                    <a16:rowId xmlns:a16="http://schemas.microsoft.com/office/drawing/2014/main" val="567724053"/>
                  </a:ext>
                </a:extLst>
              </a:tr>
            </a:tbl>
          </a:graphicData>
        </a:graphic>
      </p:graphicFrame>
      <p:sp>
        <p:nvSpPr>
          <p:cNvPr id="60" name="Right Arrow 59">
            <a:extLst>
              <a:ext uri="{FF2B5EF4-FFF2-40B4-BE49-F238E27FC236}">
                <a16:creationId xmlns:a16="http://schemas.microsoft.com/office/drawing/2014/main" id="{E2D3EF1F-2712-E645-A3D6-B7DC50918E53}"/>
              </a:ext>
            </a:extLst>
          </p:cNvPr>
          <p:cNvSpPr/>
          <p:nvPr/>
        </p:nvSpPr>
        <p:spPr>
          <a:xfrm>
            <a:off x="6941695" y="2778355"/>
            <a:ext cx="543624" cy="305087"/>
          </a:xfrm>
          <a:prstGeom prst="rightArrow">
            <a:avLst>
              <a:gd name="adj1" fmla="val 32352"/>
              <a:gd name="adj2" fmla="val 9411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07AF0C7-A3DE-2445-ACA3-10D5BEA6E8F7}"/>
              </a:ext>
            </a:extLst>
          </p:cNvPr>
          <p:cNvSpPr/>
          <p:nvPr/>
        </p:nvSpPr>
        <p:spPr>
          <a:xfrm>
            <a:off x="191386" y="1043698"/>
            <a:ext cx="1534394"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dirty="0"/>
              <a:t>My_model_v2</a:t>
            </a:r>
          </a:p>
        </p:txBody>
      </p:sp>
      <p:sp>
        <p:nvSpPr>
          <p:cNvPr id="16" name="TextBox 15">
            <a:extLst>
              <a:ext uri="{FF2B5EF4-FFF2-40B4-BE49-F238E27FC236}">
                <a16:creationId xmlns:a16="http://schemas.microsoft.com/office/drawing/2014/main" id="{A7705A71-1AD3-FD42-B1ED-E37C0EF7AEF9}"/>
              </a:ext>
            </a:extLst>
          </p:cNvPr>
          <p:cNvSpPr txBox="1"/>
          <p:nvPr/>
        </p:nvSpPr>
        <p:spPr>
          <a:xfrm>
            <a:off x="152161" y="4740054"/>
            <a:ext cx="1931655" cy="1200329"/>
          </a:xfrm>
          <a:prstGeom prst="rect">
            <a:avLst/>
          </a:prstGeom>
          <a:noFill/>
        </p:spPr>
        <p:txBody>
          <a:bodyPr wrap="square" rtlCol="0">
            <a:spAutoFit/>
          </a:bodyPr>
          <a:lstStyle/>
          <a:p>
            <a:r>
              <a:rPr lang="fr-FR" dirty="0" err="1"/>
              <a:t>Adds</a:t>
            </a:r>
            <a:r>
              <a:rPr lang="fr-FR" dirty="0"/>
              <a:t> a new type of </a:t>
            </a:r>
            <a:r>
              <a:rPr lang="fr-FR" dirty="0" err="1"/>
              <a:t>ionic</a:t>
            </a:r>
            <a:r>
              <a:rPr lang="fr-FR" dirty="0"/>
              <a:t> </a:t>
            </a:r>
            <a:r>
              <a:rPr lang="fr-FR" dirty="0" err="1"/>
              <a:t>channels</a:t>
            </a:r>
            <a:r>
              <a:rPr lang="fr-FR" dirty="0"/>
              <a:t> </a:t>
            </a:r>
            <a:r>
              <a:rPr lang="fr-FR" dirty="0" err="1"/>
              <a:t>with</a:t>
            </a:r>
            <a:r>
              <a:rPr lang="fr-FR" dirty="0"/>
              <a:t> respect to: </a:t>
            </a:r>
            <a:r>
              <a:rPr lang="fr-FR" u="sng" dirty="0"/>
              <a:t>My_model_v1 </a:t>
            </a:r>
          </a:p>
        </p:txBody>
      </p:sp>
      <p:graphicFrame>
        <p:nvGraphicFramePr>
          <p:cNvPr id="64" name="Table 63">
            <a:extLst>
              <a:ext uri="{FF2B5EF4-FFF2-40B4-BE49-F238E27FC236}">
                <a16:creationId xmlns:a16="http://schemas.microsoft.com/office/drawing/2014/main" id="{FF975939-0CD6-5843-B950-657150CB5748}"/>
              </a:ext>
            </a:extLst>
          </p:cNvPr>
          <p:cNvGraphicFramePr>
            <a:graphicFrameLocks noGrp="1"/>
          </p:cNvGraphicFramePr>
          <p:nvPr>
            <p:extLst>
              <p:ext uri="{D42A27DB-BD31-4B8C-83A1-F6EECF244321}">
                <p14:modId xmlns:p14="http://schemas.microsoft.com/office/powerpoint/2010/main" val="1188735288"/>
              </p:ext>
            </p:extLst>
          </p:nvPr>
        </p:nvGraphicFramePr>
        <p:xfrm>
          <a:off x="7586872" y="2778355"/>
          <a:ext cx="4002618" cy="3688518"/>
        </p:xfrm>
        <a:graphic>
          <a:graphicData uri="http://schemas.openxmlformats.org/drawingml/2006/table">
            <a:tbl>
              <a:tblPr firstRow="1" bandRow="1">
                <a:tableStyleId>{1E171933-4619-4E11-9A3F-F7608DF75F80}</a:tableStyleId>
              </a:tblPr>
              <a:tblGrid>
                <a:gridCol w="1769792">
                  <a:extLst>
                    <a:ext uri="{9D8B030D-6E8A-4147-A177-3AD203B41FA5}">
                      <a16:colId xmlns:a16="http://schemas.microsoft.com/office/drawing/2014/main" val="2663377364"/>
                    </a:ext>
                  </a:extLst>
                </a:gridCol>
                <a:gridCol w="1278037">
                  <a:extLst>
                    <a:ext uri="{9D8B030D-6E8A-4147-A177-3AD203B41FA5}">
                      <a16:colId xmlns:a16="http://schemas.microsoft.com/office/drawing/2014/main" val="515139721"/>
                    </a:ext>
                  </a:extLst>
                </a:gridCol>
                <a:gridCol w="954789">
                  <a:extLst>
                    <a:ext uri="{9D8B030D-6E8A-4147-A177-3AD203B41FA5}">
                      <a16:colId xmlns:a16="http://schemas.microsoft.com/office/drawing/2014/main" val="2673247371"/>
                    </a:ext>
                  </a:extLst>
                </a:gridCol>
              </a:tblGrid>
              <a:tr h="549926">
                <a:tc>
                  <a:txBody>
                    <a:bodyPr/>
                    <a:lstStyle/>
                    <a:p>
                      <a:pPr algn="ctr"/>
                      <a:r>
                        <a:rPr lang="en-US" sz="1600" dirty="0"/>
                        <a:t>Model Name</a:t>
                      </a:r>
                    </a:p>
                  </a:txBody>
                  <a:tcPr anchor="ctr"/>
                </a:tc>
                <a:tc>
                  <a:txBody>
                    <a:bodyPr/>
                    <a:lstStyle/>
                    <a:p>
                      <a:pPr algn="ctr"/>
                      <a:r>
                        <a:rPr lang="en-US" sz="1600" dirty="0"/>
                        <a:t>Net</a:t>
                      </a:r>
                      <a:r>
                        <a:rPr lang="en-US" sz="1600" baseline="0" dirty="0"/>
                        <a:t> Score</a:t>
                      </a:r>
                      <a:endParaRPr lang="en-US" sz="1600" dirty="0"/>
                    </a:p>
                  </a:txBody>
                  <a:tcPr anchor="ctr"/>
                </a:tc>
                <a:tc>
                  <a:txBody>
                    <a:bodyPr/>
                    <a:lstStyle/>
                    <a:p>
                      <a:pPr algn="ctr"/>
                      <a:r>
                        <a:rPr lang="en-US" sz="1600" dirty="0"/>
                        <a:t>Tests Passed</a:t>
                      </a:r>
                    </a:p>
                  </a:txBody>
                  <a:tcPr anchor="ctr"/>
                </a:tc>
                <a:extLst>
                  <a:ext uri="{0D108BD9-81ED-4DB2-BD59-A6C34878D82A}">
                    <a16:rowId xmlns:a16="http://schemas.microsoft.com/office/drawing/2014/main" val="3653715044"/>
                  </a:ext>
                </a:extLst>
              </a:tr>
              <a:tr h="396313">
                <a:tc>
                  <a:txBody>
                    <a:bodyPr/>
                    <a:lstStyle/>
                    <a:p>
                      <a:r>
                        <a:rPr lang="en-US" sz="1400" dirty="0" err="1"/>
                        <a:t>CodeJam</a:t>
                      </a:r>
                      <a:r>
                        <a:rPr lang="en-US" sz="1400" dirty="0"/>
                        <a:t> et al., 2018</a:t>
                      </a:r>
                    </a:p>
                  </a:txBody>
                  <a:tcPr anchor="ctr"/>
                </a:tc>
                <a:tc>
                  <a:txBody>
                    <a:bodyPr/>
                    <a:lstStyle/>
                    <a:p>
                      <a:pPr algn="ctr"/>
                      <a:r>
                        <a:rPr lang="en-US" sz="1400" dirty="0"/>
                        <a:t>2.73</a:t>
                      </a:r>
                    </a:p>
                  </a:txBody>
                  <a:tcPr anchor="ctr"/>
                </a:tc>
                <a:tc>
                  <a:txBody>
                    <a:bodyPr/>
                    <a:lstStyle/>
                    <a:p>
                      <a:pPr algn="ctr"/>
                      <a:r>
                        <a:rPr lang="en-US" sz="1400" dirty="0"/>
                        <a:t>18</a:t>
                      </a:r>
                    </a:p>
                  </a:txBody>
                  <a:tcPr anchor="ctr"/>
                </a:tc>
                <a:extLst>
                  <a:ext uri="{0D108BD9-81ED-4DB2-BD59-A6C34878D82A}">
                    <a16:rowId xmlns:a16="http://schemas.microsoft.com/office/drawing/2014/main" val="876907265"/>
                  </a:ext>
                </a:extLst>
              </a:tr>
              <a:tr h="396313">
                <a:tc>
                  <a:txBody>
                    <a:bodyPr/>
                    <a:lstStyle/>
                    <a:p>
                      <a:r>
                        <a:rPr lang="en-US" sz="1400" dirty="0"/>
                        <a:t>Xyz et al., 2010</a:t>
                      </a:r>
                    </a:p>
                  </a:txBody>
                  <a:tcPr anchor="ctr"/>
                </a:tc>
                <a:tc>
                  <a:txBody>
                    <a:bodyPr/>
                    <a:lstStyle/>
                    <a:p>
                      <a:pPr algn="ctr"/>
                      <a:r>
                        <a:rPr lang="en-US" sz="1400" dirty="0"/>
                        <a:t>3.25</a:t>
                      </a:r>
                    </a:p>
                  </a:txBody>
                  <a:tcPr anchor="ctr"/>
                </a:tc>
                <a:tc>
                  <a:txBody>
                    <a:bodyPr/>
                    <a:lstStyle/>
                    <a:p>
                      <a:pPr algn="ctr"/>
                      <a:r>
                        <a:rPr lang="en-US" sz="1400" dirty="0"/>
                        <a:t>15</a:t>
                      </a:r>
                    </a:p>
                  </a:txBody>
                  <a:tcPr anchor="ctr"/>
                </a:tc>
                <a:extLst>
                  <a:ext uri="{0D108BD9-81ED-4DB2-BD59-A6C34878D82A}">
                    <a16:rowId xmlns:a16="http://schemas.microsoft.com/office/drawing/2014/main" val="2296147091"/>
                  </a:ext>
                </a:extLst>
              </a:tr>
              <a:tr h="396313">
                <a:tc>
                  <a:txBody>
                    <a:bodyPr/>
                    <a:lstStyle/>
                    <a:p>
                      <a:r>
                        <a:rPr lang="en-US" sz="1400" b="1" dirty="0"/>
                        <a:t>My_model_v2</a:t>
                      </a:r>
                    </a:p>
                  </a:txBody>
                  <a:tcPr anchor="ctr"/>
                </a:tc>
                <a:tc>
                  <a:txBody>
                    <a:bodyPr/>
                    <a:lstStyle/>
                    <a:p>
                      <a:pPr algn="ctr"/>
                      <a:r>
                        <a:rPr lang="en-US" sz="1400" dirty="0"/>
                        <a:t>3.51</a:t>
                      </a:r>
                    </a:p>
                  </a:txBody>
                  <a:tcPr anchor="ctr"/>
                </a:tc>
                <a:tc>
                  <a:txBody>
                    <a:bodyPr/>
                    <a:lstStyle/>
                    <a:p>
                      <a:pPr algn="ctr"/>
                      <a:r>
                        <a:rPr lang="en-US" sz="1400" dirty="0"/>
                        <a:t>15</a:t>
                      </a:r>
                    </a:p>
                  </a:txBody>
                  <a:tcPr anchor="ctr"/>
                </a:tc>
                <a:extLst>
                  <a:ext uri="{0D108BD9-81ED-4DB2-BD59-A6C34878D82A}">
                    <a16:rowId xmlns:a16="http://schemas.microsoft.com/office/drawing/2014/main" val="590236768"/>
                  </a:ext>
                </a:extLst>
              </a:tr>
              <a:tr h="3963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Random et al., 2014</a:t>
                      </a:r>
                    </a:p>
                  </a:txBody>
                  <a:tcPr anchor="ctr"/>
                </a:tc>
                <a:tc>
                  <a:txBody>
                    <a:bodyPr/>
                    <a:lstStyle/>
                    <a:p>
                      <a:pPr algn="ctr"/>
                      <a:r>
                        <a:rPr lang="en-US" sz="1400" dirty="0"/>
                        <a:t>4.73</a:t>
                      </a:r>
                    </a:p>
                  </a:txBody>
                  <a:tcPr anchor="ctr"/>
                </a:tc>
                <a:tc>
                  <a:txBody>
                    <a:bodyPr/>
                    <a:lstStyle/>
                    <a:p>
                      <a:pPr algn="ctr"/>
                      <a:r>
                        <a:rPr lang="en-US" sz="1400" dirty="0"/>
                        <a:t>12</a:t>
                      </a:r>
                    </a:p>
                  </a:txBody>
                  <a:tcPr anchor="ctr"/>
                </a:tc>
                <a:extLst>
                  <a:ext uri="{0D108BD9-81ED-4DB2-BD59-A6C34878D82A}">
                    <a16:rowId xmlns:a16="http://schemas.microsoft.com/office/drawing/2014/main" val="3482939116"/>
                  </a:ext>
                </a:extLst>
              </a:tr>
              <a:tr h="396313">
                <a:tc>
                  <a:txBody>
                    <a:bodyPr/>
                    <a:lstStyle/>
                    <a:p>
                      <a:r>
                        <a:rPr lang="en-US" sz="1400" dirty="0"/>
                        <a:t>My_model_v1</a:t>
                      </a:r>
                    </a:p>
                  </a:txBody>
                  <a:tcPr anchor="ctr"/>
                </a:tc>
                <a:tc>
                  <a:txBody>
                    <a:bodyPr/>
                    <a:lstStyle/>
                    <a:p>
                      <a:pPr algn="ctr"/>
                      <a:r>
                        <a:rPr lang="en-US" sz="1400" dirty="0"/>
                        <a:t>5.02</a:t>
                      </a:r>
                    </a:p>
                  </a:txBody>
                  <a:tcPr anchor="ctr"/>
                </a:tc>
                <a:tc>
                  <a:txBody>
                    <a:bodyPr/>
                    <a:lstStyle/>
                    <a:p>
                      <a:pPr algn="ctr"/>
                      <a:r>
                        <a:rPr lang="en-US" sz="1400" dirty="0"/>
                        <a:t>10</a:t>
                      </a:r>
                    </a:p>
                  </a:txBody>
                  <a:tcPr anchor="ctr"/>
                </a:tc>
                <a:extLst>
                  <a:ext uri="{0D108BD9-81ED-4DB2-BD59-A6C34878D82A}">
                    <a16:rowId xmlns:a16="http://schemas.microsoft.com/office/drawing/2014/main" val="3193232650"/>
                  </a:ext>
                </a:extLst>
              </a:tr>
              <a:tr h="396313">
                <a:tc>
                  <a:txBody>
                    <a:bodyPr/>
                    <a:lstStyle/>
                    <a:p>
                      <a:r>
                        <a:rPr lang="en-US" sz="1400" dirty="0" err="1"/>
                        <a:t>Abcde</a:t>
                      </a:r>
                      <a:r>
                        <a:rPr lang="en-US" sz="1400" dirty="0"/>
                        <a:t> et al., 2017</a:t>
                      </a:r>
                    </a:p>
                  </a:txBody>
                  <a:tcPr anchor="ctr"/>
                </a:tc>
                <a:tc>
                  <a:txBody>
                    <a:bodyPr/>
                    <a:lstStyle/>
                    <a:p>
                      <a:pPr algn="ctr"/>
                      <a:r>
                        <a:rPr lang="en-US" sz="1400" dirty="0"/>
                        <a:t>5.09</a:t>
                      </a:r>
                    </a:p>
                  </a:txBody>
                  <a:tcPr anchor="ctr"/>
                </a:tc>
                <a:tc>
                  <a:txBody>
                    <a:bodyPr/>
                    <a:lstStyle/>
                    <a:p>
                      <a:pPr algn="ctr"/>
                      <a:r>
                        <a:rPr lang="en-US" sz="1400" dirty="0"/>
                        <a:t>10</a:t>
                      </a:r>
                    </a:p>
                  </a:txBody>
                  <a:tcPr anchor="ctr"/>
                </a:tc>
                <a:extLst>
                  <a:ext uri="{0D108BD9-81ED-4DB2-BD59-A6C34878D82A}">
                    <a16:rowId xmlns:a16="http://schemas.microsoft.com/office/drawing/2014/main" val="3900703550"/>
                  </a:ext>
                </a:extLst>
              </a:tr>
              <a:tr h="694643">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a:t>
                      </a:r>
                      <a:endParaRPr lang="en-US" sz="1400" b="1" dirty="0"/>
                    </a:p>
                  </a:txBody>
                  <a:tcPr anchor="ctr"/>
                </a:tc>
                <a:tc hMerge="1">
                  <a:txBody>
                    <a:bodyPr/>
                    <a:lstStyle/>
                    <a:p>
                      <a:pPr algn="ctr"/>
                      <a:endParaRPr lang="en-US" sz="1600"/>
                    </a:p>
                  </a:txBody>
                  <a:tcPr anchor="ctr"/>
                </a:tc>
                <a:tc hMerge="1">
                  <a:txBody>
                    <a:bodyPr/>
                    <a:lstStyle/>
                    <a:p>
                      <a:pPr algn="ctr"/>
                      <a:endParaRPr lang="en-US" sz="1600" dirty="0"/>
                    </a:p>
                  </a:txBody>
                  <a:tcPr anchor="ctr">
                    <a:solidFill>
                      <a:schemeClr val="accent2">
                        <a:lumMod val="75000"/>
                      </a:schemeClr>
                    </a:solidFill>
                  </a:tcPr>
                </a:tc>
                <a:extLst>
                  <a:ext uri="{0D108BD9-81ED-4DB2-BD59-A6C34878D82A}">
                    <a16:rowId xmlns:a16="http://schemas.microsoft.com/office/drawing/2014/main" val="567724053"/>
                  </a:ext>
                </a:extLst>
              </a:tr>
            </a:tbl>
          </a:graphicData>
        </a:graphic>
      </p:graphicFrame>
    </p:spTree>
    <p:extLst>
      <p:ext uri="{BB962C8B-B14F-4D97-AF65-F5344CB8AC3E}">
        <p14:creationId xmlns:p14="http://schemas.microsoft.com/office/powerpoint/2010/main" val="20333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0" grpId="0" animBg="1"/>
      <p:bldP spid="14" grpId="0" animBg="1"/>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6403A77E-5C3C-E746-8FEF-6D794272DA82}"/>
              </a:ext>
            </a:extLst>
          </p:cNvPr>
          <p:cNvSpPr>
            <a:spLocks noGrp="1"/>
          </p:cNvSpPr>
          <p:nvPr>
            <p:ph type="sldNum" sz="quarter" idx="12"/>
          </p:nvPr>
        </p:nvSpPr>
        <p:spPr/>
        <p:txBody>
          <a:bodyPr/>
          <a:lstStyle/>
          <a:p>
            <a:pPr lvl="0"/>
            <a:fld id="{7240F7BA-A38F-D84A-AE55-F94F44A78AC2}" type="slidenum">
              <a:t>2</a:t>
            </a:fld>
            <a:r>
              <a:rPr lang="en-US"/>
              <a:t> /</a:t>
            </a:r>
          </a:p>
        </p:txBody>
      </p:sp>
      <p:pic>
        <p:nvPicPr>
          <p:cNvPr id="3" name="">
            <a:extLst>
              <a:ext uri="{FF2B5EF4-FFF2-40B4-BE49-F238E27FC236}">
                <a16:creationId xmlns:a16="http://schemas.microsoft.com/office/drawing/2014/main" id="{B368E7A1-EC45-E44C-A6B0-7E64B2F4A79B}"/>
              </a:ext>
            </a:extLst>
          </p:cNvPr>
          <p:cNvPicPr>
            <a:picLocks noChangeAspect="1"/>
          </p:cNvPicPr>
          <p:nvPr/>
        </p:nvPicPr>
        <p:blipFill>
          <a:blip r:embed="rId3">
            <a:lum/>
            <a:alphaModFix/>
          </a:blip>
          <a:srcRect/>
          <a:stretch>
            <a:fillRect/>
          </a:stretch>
        </p:blipFill>
        <p:spPr>
          <a:xfrm>
            <a:off x="3411184" y="1407583"/>
            <a:ext cx="5952347" cy="4861551"/>
          </a:xfrm>
          <a:prstGeom prst="rect">
            <a:avLst/>
          </a:prstGeom>
          <a:noFill/>
          <a:ln>
            <a:noFill/>
          </a:ln>
        </p:spPr>
      </p:pic>
      <p:sp>
        <p:nvSpPr>
          <p:cNvPr id="6" name="Title 1" descr=" 4">
            <a:extLst>
              <a:ext uri="{FF2B5EF4-FFF2-40B4-BE49-F238E27FC236}">
                <a16:creationId xmlns:a16="http://schemas.microsoft.com/office/drawing/2014/main" id="{3139BA24-FCF1-1141-998E-3A353A6C693C}"/>
              </a:ext>
            </a:extLst>
          </p:cNvPr>
          <p:cNvSpPr txBox="1">
            <a:spLocks/>
          </p:cNvSpPr>
          <p:nvPr/>
        </p:nvSpPr>
        <p:spPr>
          <a:xfrm>
            <a:off x="0" y="0"/>
            <a:ext cx="12192000" cy="731520"/>
          </a:xfrm>
          <a:prstGeom prst="rect">
            <a:avLst/>
          </a:prstGeom>
          <a:solidFill>
            <a:schemeClr val="tx1"/>
          </a:solidFill>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2800" b="1" dirty="0">
                <a:solidFill>
                  <a:schemeClr val="bg1"/>
                </a:solidFill>
                <a:latin typeface="+mn-lt"/>
                <a:cs typeface="Times New Roman" pitchFamily="18" charset="0"/>
              </a:rPr>
              <a:t>Motivation</a:t>
            </a:r>
          </a:p>
        </p:txBody>
      </p:sp>
      <p:sp>
        <p:nvSpPr>
          <p:cNvPr id="5" name="Rectangle 4">
            <a:extLst>
              <a:ext uri="{FF2B5EF4-FFF2-40B4-BE49-F238E27FC236}">
                <a16:creationId xmlns:a16="http://schemas.microsoft.com/office/drawing/2014/main" id="{564773C7-4835-474D-980D-A5F7859A5F68}"/>
              </a:ext>
            </a:extLst>
          </p:cNvPr>
          <p:cNvSpPr/>
          <p:nvPr/>
        </p:nvSpPr>
        <p:spPr>
          <a:xfrm>
            <a:off x="811237" y="4498536"/>
            <a:ext cx="2987040" cy="959728"/>
          </a:xfrm>
          <a:prstGeom prst="rect">
            <a:avLst/>
          </a:prstGeom>
        </p:spPr>
        <p:txBody>
          <a:bodyPr wrap="square">
            <a:spAutoFit/>
          </a:bodyPr>
          <a:lstStyle/>
          <a:p>
            <a:pPr hangingPunct="0">
              <a:defRPr i="1"/>
            </a:pPr>
            <a:r>
              <a:rPr lang="en-US" i="1" dirty="0">
                <a:latin typeface="Liberation Sans" pitchFamily="18"/>
                <a:ea typeface="DejaVu Sans" pitchFamily="2"/>
                <a:cs typeface="DejaVu Sans" pitchFamily="2"/>
              </a:rPr>
              <a:t>A typical model production pipeline in neuroscientific research</a:t>
            </a:r>
          </a:p>
        </p:txBody>
      </p:sp>
    </p:spTree>
    <p:extLst>
      <p:ext uri="{BB962C8B-B14F-4D97-AF65-F5344CB8AC3E}">
        <p14:creationId xmlns:p14="http://schemas.microsoft.com/office/powerpoint/2010/main" val="303217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Arrow Connector 27">
            <a:extLst>
              <a:ext uri="{FF2B5EF4-FFF2-40B4-BE49-F238E27FC236}">
                <a16:creationId xmlns:a16="http://schemas.microsoft.com/office/drawing/2014/main" id="{401F5C0C-2B56-45DC-86F2-7F5AEC26DE47}"/>
              </a:ext>
            </a:extLst>
          </p:cNvPr>
          <p:cNvCxnSpPr>
            <a:cxnSpLocks/>
          </p:cNvCxnSpPr>
          <p:nvPr/>
        </p:nvCxnSpPr>
        <p:spPr>
          <a:xfrm>
            <a:off x="4728852" y="2871579"/>
            <a:ext cx="2824887"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A69EA5C3-C34A-435F-A930-58FCE75C019D}"/>
              </a:ext>
            </a:extLst>
          </p:cNvPr>
          <p:cNvSpPr txBox="1">
            <a:spLocks/>
          </p:cNvSpPr>
          <p:nvPr/>
        </p:nvSpPr>
        <p:spPr>
          <a:xfrm>
            <a:off x="-76200" y="0"/>
            <a:ext cx="12344400" cy="731520"/>
          </a:xfrm>
          <a:prstGeom prst="rect">
            <a:avLst/>
          </a:prstGeom>
          <a:solidFill>
            <a:schemeClr val="tx1"/>
          </a:solidFill>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2800" b="1" dirty="0">
                <a:solidFill>
                  <a:schemeClr val="bg1"/>
                </a:solidFill>
                <a:latin typeface="+mn-lt"/>
                <a:cs typeface="Times New Roman" pitchFamily="18" charset="0"/>
              </a:rPr>
              <a:t>Validation Framework – Quick Overview</a:t>
            </a:r>
          </a:p>
        </p:txBody>
      </p:sp>
      <p:pic>
        <p:nvPicPr>
          <p:cNvPr id="4" name="Picture 3">
            <a:extLst>
              <a:ext uri="{FF2B5EF4-FFF2-40B4-BE49-F238E27FC236}">
                <a16:creationId xmlns:a16="http://schemas.microsoft.com/office/drawing/2014/main" id="{7635E3A5-E5C4-4479-BACB-C36247D3DF2B}"/>
              </a:ext>
            </a:extLst>
          </p:cNvPr>
          <p:cNvPicPr>
            <a:picLocks noChangeAspect="1"/>
          </p:cNvPicPr>
          <p:nvPr/>
        </p:nvPicPr>
        <p:blipFill>
          <a:blip r:embed="rId2"/>
          <a:stretch>
            <a:fillRect/>
          </a:stretch>
        </p:blipFill>
        <p:spPr>
          <a:xfrm>
            <a:off x="7802008" y="2262394"/>
            <a:ext cx="1438275" cy="1657350"/>
          </a:xfrm>
          <a:prstGeom prst="rect">
            <a:avLst/>
          </a:prstGeom>
        </p:spPr>
      </p:pic>
      <p:pic>
        <p:nvPicPr>
          <p:cNvPr id="5" name="Picture 4">
            <a:extLst>
              <a:ext uri="{FF2B5EF4-FFF2-40B4-BE49-F238E27FC236}">
                <a16:creationId xmlns:a16="http://schemas.microsoft.com/office/drawing/2014/main" id="{3DF57572-F620-4C3E-BB88-609645B92D29}"/>
              </a:ext>
            </a:extLst>
          </p:cNvPr>
          <p:cNvPicPr>
            <a:picLocks noChangeAspect="1"/>
          </p:cNvPicPr>
          <p:nvPr/>
        </p:nvPicPr>
        <p:blipFill>
          <a:blip r:embed="rId3"/>
          <a:stretch>
            <a:fillRect/>
          </a:stretch>
        </p:blipFill>
        <p:spPr>
          <a:xfrm>
            <a:off x="2580242" y="2262394"/>
            <a:ext cx="1809750" cy="1847850"/>
          </a:xfrm>
          <a:prstGeom prst="rect">
            <a:avLst/>
          </a:prstGeom>
        </p:spPr>
      </p:pic>
      <p:sp>
        <p:nvSpPr>
          <p:cNvPr id="6" name="TextBox 5">
            <a:extLst>
              <a:ext uri="{FF2B5EF4-FFF2-40B4-BE49-F238E27FC236}">
                <a16:creationId xmlns:a16="http://schemas.microsoft.com/office/drawing/2014/main" id="{21B7E6C3-9243-4A75-9A75-2138EABE7FF1}"/>
              </a:ext>
            </a:extLst>
          </p:cNvPr>
          <p:cNvSpPr txBox="1">
            <a:spLocks noChangeArrowheads="1"/>
          </p:cNvSpPr>
          <p:nvPr/>
        </p:nvSpPr>
        <p:spPr bwMode="auto">
          <a:xfrm>
            <a:off x="0" y="6642556"/>
            <a:ext cx="121920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800" dirty="0">
                <a:latin typeface="Verdana" pitchFamily="34" charset="0"/>
              </a:rPr>
              <a:t>Images (adapted from): https://www.linkedin.com/pulse/source-codes-required-handover-govt-china-la-isms-dlip-ciseh-itil-</a:t>
            </a:r>
          </a:p>
        </p:txBody>
      </p:sp>
      <p:pic>
        <p:nvPicPr>
          <p:cNvPr id="8" name="Picture 7">
            <a:extLst>
              <a:ext uri="{FF2B5EF4-FFF2-40B4-BE49-F238E27FC236}">
                <a16:creationId xmlns:a16="http://schemas.microsoft.com/office/drawing/2014/main" id="{40ACDF61-916D-4144-BFB1-9CBCE41DA451}"/>
              </a:ext>
            </a:extLst>
          </p:cNvPr>
          <p:cNvPicPr>
            <a:picLocks noChangeAspect="1"/>
          </p:cNvPicPr>
          <p:nvPr/>
        </p:nvPicPr>
        <p:blipFill>
          <a:blip r:embed="rId4"/>
          <a:stretch>
            <a:fillRect/>
          </a:stretch>
        </p:blipFill>
        <p:spPr>
          <a:xfrm>
            <a:off x="9793352" y="2409011"/>
            <a:ext cx="1554615" cy="1554615"/>
          </a:xfrm>
          <a:prstGeom prst="rect">
            <a:avLst/>
          </a:prstGeom>
        </p:spPr>
      </p:pic>
      <p:cxnSp>
        <p:nvCxnSpPr>
          <p:cNvPr id="11" name="Connector: Elbow 10">
            <a:extLst>
              <a:ext uri="{FF2B5EF4-FFF2-40B4-BE49-F238E27FC236}">
                <a16:creationId xmlns:a16="http://schemas.microsoft.com/office/drawing/2014/main" id="{2EE888B1-A4D5-4295-B450-EA5A3DDA4C28}"/>
              </a:ext>
            </a:extLst>
          </p:cNvPr>
          <p:cNvCxnSpPr/>
          <p:nvPr/>
        </p:nvCxnSpPr>
        <p:spPr>
          <a:xfrm>
            <a:off x="8915400" y="3429000"/>
            <a:ext cx="1361661" cy="178904"/>
          </a:xfrm>
          <a:prstGeom prst="bentConnector3">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244DA46-201A-4C10-A2BC-8A8C4BB41CE1}"/>
              </a:ext>
            </a:extLst>
          </p:cNvPr>
          <p:cNvCxnSpPr/>
          <p:nvPr/>
        </p:nvCxnSpPr>
        <p:spPr>
          <a:xfrm>
            <a:off x="4958852" y="3186318"/>
            <a:ext cx="2274297"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559D2E4F-6BE3-4FAA-983D-87DC92610EBA}"/>
              </a:ext>
            </a:extLst>
          </p:cNvPr>
          <p:cNvPicPr>
            <a:picLocks noChangeAspect="1"/>
          </p:cNvPicPr>
          <p:nvPr/>
        </p:nvPicPr>
        <p:blipFill>
          <a:blip r:embed="rId5"/>
          <a:stretch>
            <a:fillRect/>
          </a:stretch>
        </p:blipFill>
        <p:spPr>
          <a:xfrm>
            <a:off x="1237999" y="1985015"/>
            <a:ext cx="789174" cy="2125229"/>
          </a:xfrm>
          <a:prstGeom prst="rect">
            <a:avLst/>
          </a:prstGeom>
        </p:spPr>
      </p:pic>
      <p:cxnSp>
        <p:nvCxnSpPr>
          <p:cNvPr id="17" name="Straight Arrow Connector 16">
            <a:extLst>
              <a:ext uri="{FF2B5EF4-FFF2-40B4-BE49-F238E27FC236}">
                <a16:creationId xmlns:a16="http://schemas.microsoft.com/office/drawing/2014/main" id="{28211BFF-205A-41B5-A15D-CE2BBD2B8399}"/>
              </a:ext>
            </a:extLst>
          </p:cNvPr>
          <p:cNvCxnSpPr>
            <a:cxnSpLocks/>
          </p:cNvCxnSpPr>
          <p:nvPr/>
        </p:nvCxnSpPr>
        <p:spPr>
          <a:xfrm>
            <a:off x="2027173" y="2871579"/>
            <a:ext cx="1183166"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5C609113-CCA3-4AC7-BB58-2E5F57B33599}"/>
              </a:ext>
            </a:extLst>
          </p:cNvPr>
          <p:cNvSpPr txBox="1"/>
          <p:nvPr/>
        </p:nvSpPr>
        <p:spPr>
          <a:xfrm>
            <a:off x="7944096" y="1637532"/>
            <a:ext cx="1154098" cy="584775"/>
          </a:xfrm>
          <a:prstGeom prst="rect">
            <a:avLst/>
          </a:prstGeom>
          <a:noFill/>
        </p:spPr>
        <p:txBody>
          <a:bodyPr wrap="none" rtlCol="0">
            <a:spAutoFit/>
          </a:bodyPr>
          <a:lstStyle/>
          <a:p>
            <a:pPr algn="ctr"/>
            <a:r>
              <a:rPr lang="en-US" sz="1600" b="1" i="1" dirty="0"/>
              <a:t>Validation</a:t>
            </a:r>
            <a:br>
              <a:rPr lang="en-US" sz="1600" b="1" i="1" dirty="0"/>
            </a:br>
            <a:r>
              <a:rPr lang="en-US" sz="1600" b="1" i="1" dirty="0"/>
              <a:t>Framework</a:t>
            </a:r>
          </a:p>
        </p:txBody>
      </p:sp>
      <p:sp>
        <p:nvSpPr>
          <p:cNvPr id="21" name="TextBox 20">
            <a:extLst>
              <a:ext uri="{FF2B5EF4-FFF2-40B4-BE49-F238E27FC236}">
                <a16:creationId xmlns:a16="http://schemas.microsoft.com/office/drawing/2014/main" id="{0C89A6A7-397E-44C4-A7A6-A3DC2E72945C}"/>
              </a:ext>
            </a:extLst>
          </p:cNvPr>
          <p:cNvSpPr txBox="1"/>
          <p:nvPr/>
        </p:nvSpPr>
        <p:spPr>
          <a:xfrm>
            <a:off x="2959235" y="1637532"/>
            <a:ext cx="1051763" cy="584775"/>
          </a:xfrm>
          <a:prstGeom prst="rect">
            <a:avLst/>
          </a:prstGeom>
          <a:noFill/>
        </p:spPr>
        <p:txBody>
          <a:bodyPr wrap="none" rtlCol="0">
            <a:spAutoFit/>
          </a:bodyPr>
          <a:lstStyle/>
          <a:p>
            <a:pPr algn="ctr"/>
            <a:r>
              <a:rPr lang="en-US" sz="1600" b="1" i="1" dirty="0"/>
              <a:t>Model</a:t>
            </a:r>
          </a:p>
          <a:p>
            <a:pPr algn="ctr"/>
            <a:r>
              <a:rPr lang="en-US" sz="1600" b="1" i="1" dirty="0"/>
              <a:t>Developer</a:t>
            </a:r>
          </a:p>
        </p:txBody>
      </p:sp>
      <p:sp>
        <p:nvSpPr>
          <p:cNvPr id="22" name="TextBox 21">
            <a:extLst>
              <a:ext uri="{FF2B5EF4-FFF2-40B4-BE49-F238E27FC236}">
                <a16:creationId xmlns:a16="http://schemas.microsoft.com/office/drawing/2014/main" id="{B84FB549-D667-4016-A922-12182FA0E044}"/>
              </a:ext>
            </a:extLst>
          </p:cNvPr>
          <p:cNvSpPr txBox="1"/>
          <p:nvPr/>
        </p:nvSpPr>
        <p:spPr>
          <a:xfrm>
            <a:off x="1266139" y="1637532"/>
            <a:ext cx="732893" cy="338554"/>
          </a:xfrm>
          <a:prstGeom prst="rect">
            <a:avLst/>
          </a:prstGeom>
          <a:noFill/>
        </p:spPr>
        <p:txBody>
          <a:bodyPr wrap="none" rtlCol="0">
            <a:spAutoFit/>
          </a:bodyPr>
          <a:lstStyle/>
          <a:p>
            <a:pPr algn="ctr"/>
            <a:r>
              <a:rPr lang="en-US" sz="1600" b="1" i="1" dirty="0"/>
              <a:t>Model</a:t>
            </a:r>
          </a:p>
        </p:txBody>
      </p:sp>
      <p:sp>
        <p:nvSpPr>
          <p:cNvPr id="23" name="TextBox 22">
            <a:extLst>
              <a:ext uri="{FF2B5EF4-FFF2-40B4-BE49-F238E27FC236}">
                <a16:creationId xmlns:a16="http://schemas.microsoft.com/office/drawing/2014/main" id="{EB635DD5-847E-47AF-8B0F-D678043E2D08}"/>
              </a:ext>
            </a:extLst>
          </p:cNvPr>
          <p:cNvSpPr txBox="1"/>
          <p:nvPr/>
        </p:nvSpPr>
        <p:spPr>
          <a:xfrm>
            <a:off x="8107571" y="3959831"/>
            <a:ext cx="827150" cy="584775"/>
          </a:xfrm>
          <a:prstGeom prst="rect">
            <a:avLst/>
          </a:prstGeom>
          <a:noFill/>
        </p:spPr>
        <p:txBody>
          <a:bodyPr wrap="none" rtlCol="0">
            <a:spAutoFit/>
          </a:bodyPr>
          <a:lstStyle/>
          <a:p>
            <a:pPr algn="ctr"/>
            <a:r>
              <a:rPr lang="en-US" sz="1600" b="1" i="1" dirty="0">
                <a:solidFill>
                  <a:schemeClr val="accent1"/>
                </a:solidFill>
              </a:rPr>
              <a:t>Library</a:t>
            </a:r>
            <a:br>
              <a:rPr lang="en-US" sz="1600" b="1" i="1" dirty="0">
                <a:solidFill>
                  <a:schemeClr val="accent1"/>
                </a:solidFill>
              </a:rPr>
            </a:br>
            <a:r>
              <a:rPr lang="en-US" sz="1600" b="1" i="1" dirty="0">
                <a:solidFill>
                  <a:schemeClr val="accent1"/>
                </a:solidFill>
              </a:rPr>
              <a:t>of Tests</a:t>
            </a:r>
            <a:endParaRPr lang="en-US" sz="1600" b="1" i="1" dirty="0">
              <a:solidFill>
                <a:srgbClr val="FF0000"/>
              </a:solidFill>
            </a:endParaRPr>
          </a:p>
        </p:txBody>
      </p:sp>
      <p:sp>
        <p:nvSpPr>
          <p:cNvPr id="24" name="TextBox 23">
            <a:extLst>
              <a:ext uri="{FF2B5EF4-FFF2-40B4-BE49-F238E27FC236}">
                <a16:creationId xmlns:a16="http://schemas.microsoft.com/office/drawing/2014/main" id="{254FD098-74AC-4CBE-9EAA-D3CCBA281D3A}"/>
              </a:ext>
            </a:extLst>
          </p:cNvPr>
          <p:cNvSpPr txBox="1"/>
          <p:nvPr/>
        </p:nvSpPr>
        <p:spPr>
          <a:xfrm>
            <a:off x="9915447" y="3959831"/>
            <a:ext cx="1310423" cy="584775"/>
          </a:xfrm>
          <a:prstGeom prst="rect">
            <a:avLst/>
          </a:prstGeom>
          <a:noFill/>
        </p:spPr>
        <p:txBody>
          <a:bodyPr wrap="none" rtlCol="0">
            <a:spAutoFit/>
          </a:bodyPr>
          <a:lstStyle/>
          <a:p>
            <a:pPr algn="ctr"/>
            <a:r>
              <a:rPr lang="en-US" sz="1600" b="1" i="1" dirty="0">
                <a:solidFill>
                  <a:schemeClr val="accent1"/>
                </a:solidFill>
              </a:rPr>
              <a:t>Experimental</a:t>
            </a:r>
            <a:br>
              <a:rPr lang="en-US" sz="1600" b="1" i="1" dirty="0">
                <a:solidFill>
                  <a:schemeClr val="accent1"/>
                </a:solidFill>
              </a:rPr>
            </a:br>
            <a:r>
              <a:rPr lang="en-US" sz="1600" b="1" i="1" dirty="0">
                <a:solidFill>
                  <a:schemeClr val="accent1"/>
                </a:solidFill>
              </a:rPr>
              <a:t>Data</a:t>
            </a:r>
          </a:p>
        </p:txBody>
      </p:sp>
      <p:pic>
        <p:nvPicPr>
          <p:cNvPr id="9" name="Picture 8">
            <a:extLst>
              <a:ext uri="{FF2B5EF4-FFF2-40B4-BE49-F238E27FC236}">
                <a16:creationId xmlns:a16="http://schemas.microsoft.com/office/drawing/2014/main" id="{8DDC78E6-07E6-4774-B74A-E570C9811C0A}"/>
              </a:ext>
            </a:extLst>
          </p:cNvPr>
          <p:cNvPicPr>
            <a:picLocks noChangeAspect="1"/>
          </p:cNvPicPr>
          <p:nvPr/>
        </p:nvPicPr>
        <p:blipFill>
          <a:blip r:embed="rId6"/>
          <a:stretch>
            <a:fillRect/>
          </a:stretch>
        </p:blipFill>
        <p:spPr>
          <a:xfrm>
            <a:off x="7468632" y="4797269"/>
            <a:ext cx="2105025" cy="342900"/>
          </a:xfrm>
          <a:prstGeom prst="rect">
            <a:avLst/>
          </a:prstGeom>
        </p:spPr>
      </p:pic>
      <p:sp>
        <p:nvSpPr>
          <p:cNvPr id="19" name="TextBox 18">
            <a:extLst>
              <a:ext uri="{FF2B5EF4-FFF2-40B4-BE49-F238E27FC236}">
                <a16:creationId xmlns:a16="http://schemas.microsoft.com/office/drawing/2014/main" id="{EE968027-BF35-47A7-AD68-116AA44DB138}"/>
              </a:ext>
            </a:extLst>
          </p:cNvPr>
          <p:cNvSpPr txBox="1"/>
          <p:nvPr/>
        </p:nvSpPr>
        <p:spPr>
          <a:xfrm>
            <a:off x="8102057" y="5200590"/>
            <a:ext cx="1217385" cy="1323439"/>
          </a:xfrm>
          <a:prstGeom prst="rect">
            <a:avLst/>
          </a:prstGeom>
          <a:noFill/>
        </p:spPr>
        <p:txBody>
          <a:bodyPr wrap="none" rtlCol="0">
            <a:spAutoFit/>
          </a:bodyPr>
          <a:lstStyle/>
          <a:p>
            <a:pPr algn="ctr"/>
            <a:r>
              <a:rPr lang="en-US" sz="1600" b="1" i="1" dirty="0"/>
              <a:t>Spike count:</a:t>
            </a:r>
            <a:br>
              <a:rPr lang="en-US" sz="1600" b="1" i="1" dirty="0"/>
            </a:br>
            <a:r>
              <a:rPr lang="en-US" sz="1600" b="1" i="1" dirty="0" err="1"/>
              <a:t>I</a:t>
            </a:r>
            <a:r>
              <a:rPr lang="en-US" sz="1600" b="1" i="1" baseline="-25000" dirty="0" err="1"/>
              <a:t>step</a:t>
            </a:r>
            <a:r>
              <a:rPr lang="en-US" sz="1600" b="1" i="1" dirty="0"/>
              <a:t> = 0.2 </a:t>
            </a:r>
            <a:r>
              <a:rPr lang="en-US" sz="1600" b="1" i="1" dirty="0" err="1"/>
              <a:t>nA</a:t>
            </a:r>
            <a:endParaRPr lang="en-US" sz="1600" b="1" i="1" dirty="0"/>
          </a:p>
          <a:p>
            <a:pPr algn="ctr"/>
            <a:r>
              <a:rPr lang="en-US" sz="1600" b="1" i="1" dirty="0" err="1"/>
              <a:t>I</a:t>
            </a:r>
            <a:r>
              <a:rPr lang="en-US" sz="1600" b="1" i="1" baseline="-25000" dirty="0" err="1"/>
              <a:t>step</a:t>
            </a:r>
            <a:r>
              <a:rPr lang="en-US" sz="1600" b="1" i="1" dirty="0"/>
              <a:t> = 0.1 </a:t>
            </a:r>
            <a:r>
              <a:rPr lang="en-US" sz="1600" b="1" i="1" dirty="0" err="1"/>
              <a:t>nA</a:t>
            </a:r>
            <a:endParaRPr lang="en-US" sz="1600" b="1" i="1" dirty="0"/>
          </a:p>
          <a:p>
            <a:pPr algn="ctr"/>
            <a:r>
              <a:rPr lang="en-US" sz="1600" b="1" i="1" dirty="0" err="1"/>
              <a:t>I</a:t>
            </a:r>
            <a:r>
              <a:rPr lang="en-US" sz="1600" b="1" i="1" baseline="-25000" dirty="0" err="1"/>
              <a:t>step</a:t>
            </a:r>
            <a:r>
              <a:rPr lang="en-US" sz="1600" b="1" i="1" dirty="0"/>
              <a:t> = 0.5 </a:t>
            </a:r>
            <a:r>
              <a:rPr lang="en-US" sz="1600" b="1" i="1" dirty="0" err="1"/>
              <a:t>nA</a:t>
            </a:r>
            <a:endParaRPr lang="en-US" sz="1600" b="1" i="1" dirty="0"/>
          </a:p>
          <a:p>
            <a:pPr algn="ctr"/>
            <a:r>
              <a:rPr lang="en-US" sz="1600" b="1" i="1" dirty="0" err="1"/>
              <a:t>I</a:t>
            </a:r>
            <a:r>
              <a:rPr lang="en-US" sz="1600" b="1" i="1" baseline="-25000" dirty="0" err="1"/>
              <a:t>step</a:t>
            </a:r>
            <a:r>
              <a:rPr lang="en-US" sz="1600" b="1" i="1" dirty="0"/>
              <a:t> = 0.7 </a:t>
            </a:r>
            <a:r>
              <a:rPr lang="en-US" sz="1600" b="1" i="1" dirty="0" err="1"/>
              <a:t>nA</a:t>
            </a:r>
            <a:endParaRPr lang="en-US" sz="1600" b="1" i="1" dirty="0"/>
          </a:p>
        </p:txBody>
      </p:sp>
      <p:cxnSp>
        <p:nvCxnSpPr>
          <p:cNvPr id="20" name="Straight Arrow Connector 19">
            <a:extLst>
              <a:ext uri="{FF2B5EF4-FFF2-40B4-BE49-F238E27FC236}">
                <a16:creationId xmlns:a16="http://schemas.microsoft.com/office/drawing/2014/main" id="{1B222D76-53DB-4D97-B087-3190CB445701}"/>
              </a:ext>
            </a:extLst>
          </p:cNvPr>
          <p:cNvCxnSpPr>
            <a:cxnSpLocks/>
          </p:cNvCxnSpPr>
          <p:nvPr/>
        </p:nvCxnSpPr>
        <p:spPr>
          <a:xfrm>
            <a:off x="10572483" y="4663031"/>
            <a:ext cx="0" cy="477138"/>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CCC7979E-5A33-4481-8674-0935CD8D3BA7}"/>
              </a:ext>
            </a:extLst>
          </p:cNvPr>
          <p:cNvSpPr txBox="1"/>
          <p:nvPr/>
        </p:nvSpPr>
        <p:spPr>
          <a:xfrm>
            <a:off x="9997938" y="5200590"/>
            <a:ext cx="1145442" cy="1323439"/>
          </a:xfrm>
          <a:prstGeom prst="rect">
            <a:avLst/>
          </a:prstGeom>
          <a:noFill/>
        </p:spPr>
        <p:txBody>
          <a:bodyPr wrap="none" rtlCol="0">
            <a:spAutoFit/>
          </a:bodyPr>
          <a:lstStyle/>
          <a:p>
            <a:pPr algn="ctr"/>
            <a:r>
              <a:rPr lang="en-US" sz="1600" b="1" i="1" dirty="0"/>
              <a:t>Expected:</a:t>
            </a:r>
            <a:br>
              <a:rPr lang="en-US" sz="1600" b="1" i="1" dirty="0"/>
            </a:br>
            <a:r>
              <a:rPr lang="en-US" sz="1600" b="1" i="1" dirty="0"/>
              <a:t># spikes = 1</a:t>
            </a:r>
          </a:p>
          <a:p>
            <a:pPr algn="ctr"/>
            <a:r>
              <a:rPr lang="en-US" sz="1600" b="1" i="1" dirty="0"/>
              <a:t># spikes = 0</a:t>
            </a:r>
          </a:p>
          <a:p>
            <a:pPr algn="ctr"/>
            <a:r>
              <a:rPr lang="en-US" sz="1600" b="1" i="1" dirty="0"/>
              <a:t># spikes = 6</a:t>
            </a:r>
          </a:p>
          <a:p>
            <a:pPr algn="ctr"/>
            <a:r>
              <a:rPr lang="en-US" sz="1600" b="1" i="1" dirty="0"/>
              <a:t># spikes = 9</a:t>
            </a:r>
          </a:p>
        </p:txBody>
      </p:sp>
      <p:sp>
        <p:nvSpPr>
          <p:cNvPr id="26" name="TextBox 25">
            <a:extLst>
              <a:ext uri="{FF2B5EF4-FFF2-40B4-BE49-F238E27FC236}">
                <a16:creationId xmlns:a16="http://schemas.microsoft.com/office/drawing/2014/main" id="{F43AA5E2-7630-4B4E-8CE9-2B11B3AF707C}"/>
              </a:ext>
            </a:extLst>
          </p:cNvPr>
          <p:cNvSpPr txBox="1"/>
          <p:nvPr/>
        </p:nvSpPr>
        <p:spPr>
          <a:xfrm>
            <a:off x="1669515" y="6137220"/>
            <a:ext cx="1821461" cy="338554"/>
          </a:xfrm>
          <a:prstGeom prst="rect">
            <a:avLst/>
          </a:prstGeom>
          <a:noFill/>
        </p:spPr>
        <p:txBody>
          <a:bodyPr wrap="none" rtlCol="0">
            <a:spAutoFit/>
          </a:bodyPr>
          <a:lstStyle/>
          <a:p>
            <a:pPr algn="ctr"/>
            <a:r>
              <a:rPr lang="en-US" sz="1600" b="1" i="1" dirty="0"/>
              <a:t>Model Source Code</a:t>
            </a:r>
          </a:p>
        </p:txBody>
      </p:sp>
      <p:cxnSp>
        <p:nvCxnSpPr>
          <p:cNvPr id="30" name="Straight Arrow Connector 29">
            <a:extLst>
              <a:ext uri="{FF2B5EF4-FFF2-40B4-BE49-F238E27FC236}">
                <a16:creationId xmlns:a16="http://schemas.microsoft.com/office/drawing/2014/main" id="{EFDCE003-8B16-4953-9101-3FD7A0D25BEB}"/>
              </a:ext>
            </a:extLst>
          </p:cNvPr>
          <p:cNvCxnSpPr>
            <a:cxnSpLocks/>
          </p:cNvCxnSpPr>
          <p:nvPr/>
        </p:nvCxnSpPr>
        <p:spPr>
          <a:xfrm flipH="1">
            <a:off x="4728852" y="3520936"/>
            <a:ext cx="2824887"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4919DF79-9739-44A2-8AC0-40B8D1CA875B}"/>
              </a:ext>
            </a:extLst>
          </p:cNvPr>
          <p:cNvSpPr txBox="1"/>
          <p:nvPr/>
        </p:nvSpPr>
        <p:spPr>
          <a:xfrm>
            <a:off x="8023138" y="4446083"/>
            <a:ext cx="1003800" cy="338554"/>
          </a:xfrm>
          <a:prstGeom prst="rect">
            <a:avLst/>
          </a:prstGeom>
          <a:noFill/>
        </p:spPr>
        <p:txBody>
          <a:bodyPr wrap="none" rtlCol="0">
            <a:spAutoFit/>
          </a:bodyPr>
          <a:lstStyle/>
          <a:p>
            <a:pPr algn="ctr"/>
            <a:r>
              <a:rPr lang="en-US" sz="1600" b="1" i="1" dirty="0">
                <a:solidFill>
                  <a:srgbClr val="FF0000"/>
                </a:solidFill>
              </a:rPr>
              <a:t>&amp; Models</a:t>
            </a:r>
          </a:p>
        </p:txBody>
      </p:sp>
      <p:pic>
        <p:nvPicPr>
          <p:cNvPr id="15362" name="Picture 2" descr="Image result for source code">
            <a:extLst>
              <a:ext uri="{FF2B5EF4-FFF2-40B4-BE49-F238E27FC236}">
                <a16:creationId xmlns:a16="http://schemas.microsoft.com/office/drawing/2014/main" id="{CA0123A7-87C0-43F3-860D-B1F68AB188BE}"/>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1105366" y="4366452"/>
            <a:ext cx="3024858" cy="1703035"/>
          </a:xfrm>
          <a:prstGeom prst="rect">
            <a:avLst/>
          </a:prstGeom>
          <a:noFill/>
          <a:extLst>
            <a:ext uri="{909E8E84-426E-40DD-AFC4-6F175D3DCCD1}">
              <a14:hiddenFill xmlns:a14="http://schemas.microsoft.com/office/drawing/2010/main">
                <a:solidFill>
                  <a:srgbClr val="FFFFFF"/>
                </a:solidFill>
              </a14:hiddenFill>
            </a:ext>
          </a:extLst>
        </p:spPr>
      </p:pic>
      <p:sp>
        <p:nvSpPr>
          <p:cNvPr id="29" name="Right Triangle 28">
            <a:extLst>
              <a:ext uri="{FF2B5EF4-FFF2-40B4-BE49-F238E27FC236}">
                <a16:creationId xmlns:a16="http://schemas.microsoft.com/office/drawing/2014/main" id="{A6498BD4-DD1A-4DBD-8C1F-350E0E1AC01B}"/>
              </a:ext>
            </a:extLst>
          </p:cNvPr>
          <p:cNvSpPr/>
          <p:nvPr/>
        </p:nvSpPr>
        <p:spPr>
          <a:xfrm rot="7320014">
            <a:off x="1190619" y="2832300"/>
            <a:ext cx="91440" cy="100584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ight Triangle 30">
            <a:extLst>
              <a:ext uri="{FF2B5EF4-FFF2-40B4-BE49-F238E27FC236}">
                <a16:creationId xmlns:a16="http://schemas.microsoft.com/office/drawing/2014/main" id="{977CEE74-B5DC-4C4D-B998-0893F0DE34C6}"/>
              </a:ext>
            </a:extLst>
          </p:cNvPr>
          <p:cNvSpPr/>
          <p:nvPr/>
        </p:nvSpPr>
        <p:spPr>
          <a:xfrm rot="14049702" flipH="1" flipV="1">
            <a:off x="1206874" y="3291417"/>
            <a:ext cx="91440" cy="1005840"/>
          </a:xfrm>
          <a:prstGeom prst="r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78C9201-D831-4104-B4A5-C2E327D4F155}"/>
              </a:ext>
            </a:extLst>
          </p:cNvPr>
          <p:cNvSpPr/>
          <p:nvPr/>
        </p:nvSpPr>
        <p:spPr>
          <a:xfrm>
            <a:off x="272155" y="2871579"/>
            <a:ext cx="480388" cy="307777"/>
          </a:xfrm>
          <a:prstGeom prst="rect">
            <a:avLst/>
          </a:prstGeom>
        </p:spPr>
        <p:txBody>
          <a:bodyPr wrap="none">
            <a:spAutoFit/>
          </a:bodyPr>
          <a:lstStyle/>
          <a:p>
            <a:r>
              <a:rPr lang="en-US" sz="1400" b="1" i="1" dirty="0" err="1"/>
              <a:t>I</a:t>
            </a:r>
            <a:r>
              <a:rPr lang="en-US" sz="1400" b="1" i="1" baseline="-25000" dirty="0" err="1"/>
              <a:t>step</a:t>
            </a:r>
            <a:r>
              <a:rPr lang="en-US" sz="1400" b="1" i="1" dirty="0"/>
              <a:t> </a:t>
            </a:r>
            <a:endParaRPr lang="en-US" sz="1400" dirty="0"/>
          </a:p>
        </p:txBody>
      </p:sp>
      <p:sp>
        <p:nvSpPr>
          <p:cNvPr id="32" name="Rectangle 31">
            <a:extLst>
              <a:ext uri="{FF2B5EF4-FFF2-40B4-BE49-F238E27FC236}">
                <a16:creationId xmlns:a16="http://schemas.microsoft.com/office/drawing/2014/main" id="{71C4938A-D681-4BE1-9759-16CE18C61FC8}"/>
              </a:ext>
            </a:extLst>
          </p:cNvPr>
          <p:cNvSpPr/>
          <p:nvPr/>
        </p:nvSpPr>
        <p:spPr>
          <a:xfrm>
            <a:off x="164882" y="3972368"/>
            <a:ext cx="694934" cy="307777"/>
          </a:xfrm>
          <a:prstGeom prst="rect">
            <a:avLst/>
          </a:prstGeom>
        </p:spPr>
        <p:txBody>
          <a:bodyPr wrap="none">
            <a:spAutoFit/>
          </a:bodyPr>
          <a:lstStyle/>
          <a:p>
            <a:r>
              <a:rPr lang="en-US" sz="1400" b="1" i="1" dirty="0"/>
              <a:t>Record</a:t>
            </a:r>
            <a:endParaRPr lang="en-US" sz="1400" dirty="0"/>
          </a:p>
        </p:txBody>
      </p:sp>
      <p:sp>
        <p:nvSpPr>
          <p:cNvPr id="12" name="Rectangle: Rounded Corners 11">
            <a:extLst>
              <a:ext uri="{FF2B5EF4-FFF2-40B4-BE49-F238E27FC236}">
                <a16:creationId xmlns:a16="http://schemas.microsoft.com/office/drawing/2014/main" id="{932EAB39-863E-4B28-B3C0-C6AC05AA939E}"/>
              </a:ext>
            </a:extLst>
          </p:cNvPr>
          <p:cNvSpPr/>
          <p:nvPr/>
        </p:nvSpPr>
        <p:spPr>
          <a:xfrm>
            <a:off x="1312734" y="5200590"/>
            <a:ext cx="2610122" cy="349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t>Capability</a:t>
            </a:r>
          </a:p>
        </p:txBody>
      </p:sp>
      <p:pic>
        <p:nvPicPr>
          <p:cNvPr id="34" name="Picture 33">
            <a:extLst>
              <a:ext uri="{FF2B5EF4-FFF2-40B4-BE49-F238E27FC236}">
                <a16:creationId xmlns:a16="http://schemas.microsoft.com/office/drawing/2014/main" id="{2EB2D96C-27CA-4623-8282-6741635A301A}"/>
              </a:ext>
            </a:extLst>
          </p:cNvPr>
          <p:cNvPicPr>
            <a:picLocks noChangeAspect="1"/>
          </p:cNvPicPr>
          <p:nvPr/>
        </p:nvPicPr>
        <p:blipFill>
          <a:blip r:embed="rId8"/>
          <a:stretch>
            <a:fillRect/>
          </a:stretch>
        </p:blipFill>
        <p:spPr>
          <a:xfrm>
            <a:off x="4375916" y="2203419"/>
            <a:ext cx="866500" cy="584769"/>
          </a:xfrm>
          <a:prstGeom prst="rect">
            <a:avLst/>
          </a:prstGeom>
        </p:spPr>
      </p:pic>
      <p:sp>
        <p:nvSpPr>
          <p:cNvPr id="33" name="Rectangle: Rounded Corners 13">
            <a:extLst>
              <a:ext uri="{FF2B5EF4-FFF2-40B4-BE49-F238E27FC236}">
                <a16:creationId xmlns:a16="http://schemas.microsoft.com/office/drawing/2014/main" id="{DF82295C-AF71-4459-84DC-C1562E8260AA}"/>
              </a:ext>
            </a:extLst>
          </p:cNvPr>
          <p:cNvSpPr/>
          <p:nvPr/>
        </p:nvSpPr>
        <p:spPr>
          <a:xfrm>
            <a:off x="7214254" y="2344185"/>
            <a:ext cx="458337" cy="31208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t>#</a:t>
            </a:r>
          </a:p>
        </p:txBody>
      </p:sp>
      <p:grpSp>
        <p:nvGrpSpPr>
          <p:cNvPr id="14" name="Group 13"/>
          <p:cNvGrpSpPr/>
          <p:nvPr/>
        </p:nvGrpSpPr>
        <p:grpSpPr>
          <a:xfrm>
            <a:off x="5481359" y="1909986"/>
            <a:ext cx="1492208" cy="633435"/>
            <a:chOff x="5481359" y="1909986"/>
            <a:chExt cx="1492208" cy="633435"/>
          </a:xfrm>
        </p:grpSpPr>
        <p:cxnSp>
          <p:nvCxnSpPr>
            <p:cNvPr id="36" name="Straight Arrow Connector 35">
              <a:extLst>
                <a:ext uri="{FF2B5EF4-FFF2-40B4-BE49-F238E27FC236}">
                  <a16:creationId xmlns:a16="http://schemas.microsoft.com/office/drawing/2014/main" id="{401F5C0C-2B56-45DC-86F2-7F5AEC26DE47}"/>
                </a:ext>
              </a:extLst>
            </p:cNvPr>
            <p:cNvCxnSpPr>
              <a:cxnSpLocks/>
            </p:cNvCxnSpPr>
            <p:nvPr/>
          </p:nvCxnSpPr>
          <p:spPr>
            <a:xfrm>
              <a:off x="5481359" y="2530502"/>
              <a:ext cx="1492208" cy="12919"/>
            </a:xfrm>
            <a:prstGeom prst="straightConnector1">
              <a:avLst/>
            </a:prstGeom>
            <a:ln>
              <a:prstDash val="dash"/>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B84FB549-D667-4016-A922-12182FA0E044}"/>
                </a:ext>
              </a:extLst>
            </p:cNvPr>
            <p:cNvSpPr txBox="1"/>
            <p:nvPr/>
          </p:nvSpPr>
          <p:spPr>
            <a:xfrm>
              <a:off x="5767600" y="1909986"/>
              <a:ext cx="921470" cy="584775"/>
            </a:xfrm>
            <a:prstGeom prst="rect">
              <a:avLst/>
            </a:prstGeom>
            <a:noFill/>
          </p:spPr>
          <p:txBody>
            <a:bodyPr wrap="none" rtlCol="0">
              <a:spAutoFit/>
            </a:bodyPr>
            <a:lstStyle/>
            <a:p>
              <a:pPr algn="ctr"/>
              <a:r>
                <a:rPr lang="en-US" sz="1600" i="1" dirty="0"/>
                <a:t>Evaluate</a:t>
              </a:r>
            </a:p>
            <a:p>
              <a:pPr algn="ctr"/>
              <a:r>
                <a:rPr lang="en-US" sz="1600" i="1" dirty="0"/>
                <a:t>Feature</a:t>
              </a:r>
            </a:p>
          </p:txBody>
        </p:sp>
      </p:grpSp>
    </p:spTree>
    <p:extLst>
      <p:ext uri="{BB962C8B-B14F-4D97-AF65-F5344CB8AC3E}">
        <p14:creationId xmlns:p14="http://schemas.microsoft.com/office/powerpoint/2010/main" val="21249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EA5C3-C34A-435F-A930-58FCE75C019D}"/>
              </a:ext>
            </a:extLst>
          </p:cNvPr>
          <p:cNvSpPr txBox="1">
            <a:spLocks/>
          </p:cNvSpPr>
          <p:nvPr/>
        </p:nvSpPr>
        <p:spPr>
          <a:xfrm>
            <a:off x="-76200" y="0"/>
            <a:ext cx="12344400" cy="731520"/>
          </a:xfrm>
          <a:prstGeom prst="rect">
            <a:avLst/>
          </a:prstGeom>
          <a:solidFill>
            <a:schemeClr val="tx1"/>
          </a:solidFill>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2800" b="1" dirty="0">
                <a:solidFill>
                  <a:schemeClr val="bg1"/>
                </a:solidFill>
                <a:latin typeface="+mn-lt"/>
                <a:cs typeface="Times New Roman" pitchFamily="18" charset="0"/>
              </a:rPr>
              <a:t>Validation Framework – Python Client</a:t>
            </a:r>
          </a:p>
        </p:txBody>
      </p:sp>
      <p:pic>
        <p:nvPicPr>
          <p:cNvPr id="4" name="Picture 3">
            <a:extLst>
              <a:ext uri="{FF2B5EF4-FFF2-40B4-BE49-F238E27FC236}">
                <a16:creationId xmlns:a16="http://schemas.microsoft.com/office/drawing/2014/main" id="{7635E3A5-E5C4-4479-BACB-C36247D3DF2B}"/>
              </a:ext>
            </a:extLst>
          </p:cNvPr>
          <p:cNvPicPr>
            <a:picLocks noChangeAspect="1"/>
          </p:cNvPicPr>
          <p:nvPr/>
        </p:nvPicPr>
        <p:blipFill>
          <a:blip r:embed="rId2"/>
          <a:stretch>
            <a:fillRect/>
          </a:stretch>
        </p:blipFill>
        <p:spPr>
          <a:xfrm>
            <a:off x="7950863" y="2007214"/>
            <a:ext cx="1438275" cy="1657350"/>
          </a:xfrm>
          <a:prstGeom prst="rect">
            <a:avLst/>
          </a:prstGeom>
        </p:spPr>
      </p:pic>
      <p:pic>
        <p:nvPicPr>
          <p:cNvPr id="5" name="Picture 4">
            <a:extLst>
              <a:ext uri="{FF2B5EF4-FFF2-40B4-BE49-F238E27FC236}">
                <a16:creationId xmlns:a16="http://schemas.microsoft.com/office/drawing/2014/main" id="{3DF57572-F620-4C3E-BB88-609645B92D29}"/>
              </a:ext>
            </a:extLst>
          </p:cNvPr>
          <p:cNvPicPr>
            <a:picLocks noChangeAspect="1"/>
          </p:cNvPicPr>
          <p:nvPr/>
        </p:nvPicPr>
        <p:blipFill>
          <a:blip r:embed="rId3"/>
          <a:stretch>
            <a:fillRect/>
          </a:stretch>
        </p:blipFill>
        <p:spPr>
          <a:xfrm>
            <a:off x="2729097" y="2007214"/>
            <a:ext cx="1809750" cy="1847850"/>
          </a:xfrm>
          <a:prstGeom prst="rect">
            <a:avLst/>
          </a:prstGeom>
        </p:spPr>
      </p:pic>
      <p:pic>
        <p:nvPicPr>
          <p:cNvPr id="8" name="Picture 7">
            <a:extLst>
              <a:ext uri="{FF2B5EF4-FFF2-40B4-BE49-F238E27FC236}">
                <a16:creationId xmlns:a16="http://schemas.microsoft.com/office/drawing/2014/main" id="{40ACDF61-916D-4144-BFB1-9CBCE41DA451}"/>
              </a:ext>
            </a:extLst>
          </p:cNvPr>
          <p:cNvPicPr>
            <a:picLocks noChangeAspect="1"/>
          </p:cNvPicPr>
          <p:nvPr/>
        </p:nvPicPr>
        <p:blipFill>
          <a:blip r:embed="rId4"/>
          <a:stretch>
            <a:fillRect/>
          </a:stretch>
        </p:blipFill>
        <p:spPr>
          <a:xfrm>
            <a:off x="9942207" y="2153831"/>
            <a:ext cx="1554615" cy="1554615"/>
          </a:xfrm>
          <a:prstGeom prst="rect">
            <a:avLst/>
          </a:prstGeom>
        </p:spPr>
      </p:pic>
      <p:cxnSp>
        <p:nvCxnSpPr>
          <p:cNvPr id="11" name="Connector: Elbow 10">
            <a:extLst>
              <a:ext uri="{FF2B5EF4-FFF2-40B4-BE49-F238E27FC236}">
                <a16:creationId xmlns:a16="http://schemas.microsoft.com/office/drawing/2014/main" id="{2EE888B1-A4D5-4295-B450-EA5A3DDA4C28}"/>
              </a:ext>
            </a:extLst>
          </p:cNvPr>
          <p:cNvCxnSpPr/>
          <p:nvPr/>
        </p:nvCxnSpPr>
        <p:spPr>
          <a:xfrm>
            <a:off x="9064255" y="3173820"/>
            <a:ext cx="1361661" cy="178904"/>
          </a:xfrm>
          <a:prstGeom prst="bentConnector3">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244DA46-201A-4C10-A2BC-8A8C4BB41CE1}"/>
              </a:ext>
            </a:extLst>
          </p:cNvPr>
          <p:cNvCxnSpPr/>
          <p:nvPr/>
        </p:nvCxnSpPr>
        <p:spPr>
          <a:xfrm>
            <a:off x="5107707" y="2931138"/>
            <a:ext cx="2274297"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559D2E4F-6BE3-4FAA-983D-87DC92610EBA}"/>
              </a:ext>
            </a:extLst>
          </p:cNvPr>
          <p:cNvPicPr>
            <a:picLocks noChangeAspect="1"/>
          </p:cNvPicPr>
          <p:nvPr/>
        </p:nvPicPr>
        <p:blipFill>
          <a:blip r:embed="rId5"/>
          <a:stretch>
            <a:fillRect/>
          </a:stretch>
        </p:blipFill>
        <p:spPr>
          <a:xfrm>
            <a:off x="1386854" y="1729835"/>
            <a:ext cx="789174" cy="2125229"/>
          </a:xfrm>
          <a:prstGeom prst="rect">
            <a:avLst/>
          </a:prstGeom>
        </p:spPr>
      </p:pic>
      <p:cxnSp>
        <p:nvCxnSpPr>
          <p:cNvPr id="17" name="Straight Arrow Connector 16">
            <a:extLst>
              <a:ext uri="{FF2B5EF4-FFF2-40B4-BE49-F238E27FC236}">
                <a16:creationId xmlns:a16="http://schemas.microsoft.com/office/drawing/2014/main" id="{28211BFF-205A-41B5-A15D-CE2BBD2B8399}"/>
              </a:ext>
            </a:extLst>
          </p:cNvPr>
          <p:cNvCxnSpPr>
            <a:cxnSpLocks/>
          </p:cNvCxnSpPr>
          <p:nvPr/>
        </p:nvCxnSpPr>
        <p:spPr>
          <a:xfrm>
            <a:off x="2176028" y="2616399"/>
            <a:ext cx="1183166"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5C609113-CCA3-4AC7-BB58-2E5F57B33599}"/>
              </a:ext>
            </a:extLst>
          </p:cNvPr>
          <p:cNvSpPr txBox="1"/>
          <p:nvPr/>
        </p:nvSpPr>
        <p:spPr>
          <a:xfrm>
            <a:off x="8092951" y="1382352"/>
            <a:ext cx="1154098" cy="584775"/>
          </a:xfrm>
          <a:prstGeom prst="rect">
            <a:avLst/>
          </a:prstGeom>
          <a:noFill/>
        </p:spPr>
        <p:txBody>
          <a:bodyPr wrap="none" rtlCol="0">
            <a:spAutoFit/>
          </a:bodyPr>
          <a:lstStyle/>
          <a:p>
            <a:pPr algn="ctr"/>
            <a:r>
              <a:rPr lang="en-US" sz="1600" b="1" i="1" dirty="0"/>
              <a:t>Validation</a:t>
            </a:r>
            <a:br>
              <a:rPr lang="en-US" sz="1600" b="1" i="1" dirty="0"/>
            </a:br>
            <a:r>
              <a:rPr lang="en-US" sz="1600" b="1" i="1" dirty="0"/>
              <a:t>Framework</a:t>
            </a:r>
          </a:p>
        </p:txBody>
      </p:sp>
      <p:sp>
        <p:nvSpPr>
          <p:cNvPr id="21" name="TextBox 20">
            <a:extLst>
              <a:ext uri="{FF2B5EF4-FFF2-40B4-BE49-F238E27FC236}">
                <a16:creationId xmlns:a16="http://schemas.microsoft.com/office/drawing/2014/main" id="{0C89A6A7-397E-44C4-A7A6-A3DC2E72945C}"/>
              </a:ext>
            </a:extLst>
          </p:cNvPr>
          <p:cNvSpPr txBox="1"/>
          <p:nvPr/>
        </p:nvSpPr>
        <p:spPr>
          <a:xfrm>
            <a:off x="3108090" y="1382352"/>
            <a:ext cx="1051763" cy="584775"/>
          </a:xfrm>
          <a:prstGeom prst="rect">
            <a:avLst/>
          </a:prstGeom>
          <a:noFill/>
        </p:spPr>
        <p:txBody>
          <a:bodyPr wrap="none" rtlCol="0">
            <a:spAutoFit/>
          </a:bodyPr>
          <a:lstStyle/>
          <a:p>
            <a:pPr algn="ctr"/>
            <a:r>
              <a:rPr lang="en-US" sz="1600" b="1" i="1" dirty="0"/>
              <a:t>Model</a:t>
            </a:r>
          </a:p>
          <a:p>
            <a:pPr algn="ctr"/>
            <a:r>
              <a:rPr lang="en-US" sz="1600" b="1" i="1" dirty="0"/>
              <a:t>Developer</a:t>
            </a:r>
          </a:p>
        </p:txBody>
      </p:sp>
      <p:sp>
        <p:nvSpPr>
          <p:cNvPr id="22" name="TextBox 21">
            <a:extLst>
              <a:ext uri="{FF2B5EF4-FFF2-40B4-BE49-F238E27FC236}">
                <a16:creationId xmlns:a16="http://schemas.microsoft.com/office/drawing/2014/main" id="{B84FB549-D667-4016-A922-12182FA0E044}"/>
              </a:ext>
            </a:extLst>
          </p:cNvPr>
          <p:cNvSpPr txBox="1"/>
          <p:nvPr/>
        </p:nvSpPr>
        <p:spPr>
          <a:xfrm>
            <a:off x="1414994" y="1382352"/>
            <a:ext cx="732893" cy="338554"/>
          </a:xfrm>
          <a:prstGeom prst="rect">
            <a:avLst/>
          </a:prstGeom>
          <a:noFill/>
        </p:spPr>
        <p:txBody>
          <a:bodyPr wrap="none" rtlCol="0">
            <a:spAutoFit/>
          </a:bodyPr>
          <a:lstStyle/>
          <a:p>
            <a:pPr algn="ctr"/>
            <a:r>
              <a:rPr lang="en-US" sz="1600" b="1" i="1" dirty="0"/>
              <a:t>Model</a:t>
            </a:r>
          </a:p>
        </p:txBody>
      </p:sp>
      <p:sp>
        <p:nvSpPr>
          <p:cNvPr id="23" name="TextBox 22">
            <a:extLst>
              <a:ext uri="{FF2B5EF4-FFF2-40B4-BE49-F238E27FC236}">
                <a16:creationId xmlns:a16="http://schemas.microsoft.com/office/drawing/2014/main" id="{EB635DD5-847E-47AF-8B0F-D678043E2D08}"/>
              </a:ext>
            </a:extLst>
          </p:cNvPr>
          <p:cNvSpPr txBox="1"/>
          <p:nvPr/>
        </p:nvSpPr>
        <p:spPr>
          <a:xfrm>
            <a:off x="8256426" y="3704651"/>
            <a:ext cx="827150" cy="584775"/>
          </a:xfrm>
          <a:prstGeom prst="rect">
            <a:avLst/>
          </a:prstGeom>
          <a:noFill/>
        </p:spPr>
        <p:txBody>
          <a:bodyPr wrap="none" rtlCol="0">
            <a:spAutoFit/>
          </a:bodyPr>
          <a:lstStyle/>
          <a:p>
            <a:pPr algn="ctr"/>
            <a:r>
              <a:rPr lang="en-US" sz="1600" b="1" i="1" dirty="0">
                <a:solidFill>
                  <a:schemeClr val="accent1"/>
                </a:solidFill>
              </a:rPr>
              <a:t>Library</a:t>
            </a:r>
            <a:br>
              <a:rPr lang="en-US" sz="1600" b="1" i="1" dirty="0">
                <a:solidFill>
                  <a:schemeClr val="accent1"/>
                </a:solidFill>
              </a:rPr>
            </a:br>
            <a:r>
              <a:rPr lang="en-US" sz="1600" b="1" i="1" dirty="0">
                <a:solidFill>
                  <a:schemeClr val="accent1"/>
                </a:solidFill>
              </a:rPr>
              <a:t>of Tests</a:t>
            </a:r>
            <a:endParaRPr lang="en-US" sz="1600" b="1" i="1" dirty="0">
              <a:solidFill>
                <a:srgbClr val="FF0000"/>
              </a:solidFill>
            </a:endParaRPr>
          </a:p>
        </p:txBody>
      </p:sp>
      <p:sp>
        <p:nvSpPr>
          <p:cNvPr id="24" name="TextBox 23">
            <a:extLst>
              <a:ext uri="{FF2B5EF4-FFF2-40B4-BE49-F238E27FC236}">
                <a16:creationId xmlns:a16="http://schemas.microsoft.com/office/drawing/2014/main" id="{254FD098-74AC-4CBE-9EAA-D3CCBA281D3A}"/>
              </a:ext>
            </a:extLst>
          </p:cNvPr>
          <p:cNvSpPr txBox="1"/>
          <p:nvPr/>
        </p:nvSpPr>
        <p:spPr>
          <a:xfrm>
            <a:off x="10064302" y="3704651"/>
            <a:ext cx="1310423" cy="584775"/>
          </a:xfrm>
          <a:prstGeom prst="rect">
            <a:avLst/>
          </a:prstGeom>
          <a:noFill/>
        </p:spPr>
        <p:txBody>
          <a:bodyPr wrap="none" rtlCol="0">
            <a:spAutoFit/>
          </a:bodyPr>
          <a:lstStyle/>
          <a:p>
            <a:pPr algn="ctr"/>
            <a:r>
              <a:rPr lang="en-US" sz="1600" b="1" i="1" dirty="0">
                <a:solidFill>
                  <a:schemeClr val="accent1"/>
                </a:solidFill>
              </a:rPr>
              <a:t>Experimental</a:t>
            </a:r>
            <a:br>
              <a:rPr lang="en-US" sz="1600" b="1" i="1" dirty="0">
                <a:solidFill>
                  <a:schemeClr val="accent1"/>
                </a:solidFill>
              </a:rPr>
            </a:br>
            <a:r>
              <a:rPr lang="en-US" sz="1600" b="1" i="1" dirty="0">
                <a:solidFill>
                  <a:schemeClr val="accent1"/>
                </a:solidFill>
              </a:rPr>
              <a:t>Data</a:t>
            </a:r>
          </a:p>
        </p:txBody>
      </p:sp>
      <p:sp>
        <p:nvSpPr>
          <p:cNvPr id="29" name="Right Triangle 28">
            <a:extLst>
              <a:ext uri="{FF2B5EF4-FFF2-40B4-BE49-F238E27FC236}">
                <a16:creationId xmlns:a16="http://schemas.microsoft.com/office/drawing/2014/main" id="{A6498BD4-DD1A-4DBD-8C1F-350E0E1AC01B}"/>
              </a:ext>
            </a:extLst>
          </p:cNvPr>
          <p:cNvSpPr/>
          <p:nvPr/>
        </p:nvSpPr>
        <p:spPr>
          <a:xfrm rot="7320014">
            <a:off x="1339474" y="2577120"/>
            <a:ext cx="91440" cy="100584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ight Triangle 30">
            <a:extLst>
              <a:ext uri="{FF2B5EF4-FFF2-40B4-BE49-F238E27FC236}">
                <a16:creationId xmlns:a16="http://schemas.microsoft.com/office/drawing/2014/main" id="{977CEE74-B5DC-4C4D-B998-0893F0DE34C6}"/>
              </a:ext>
            </a:extLst>
          </p:cNvPr>
          <p:cNvSpPr/>
          <p:nvPr/>
        </p:nvSpPr>
        <p:spPr>
          <a:xfrm rot="14049702" flipH="1" flipV="1">
            <a:off x="1355729" y="3036237"/>
            <a:ext cx="91440" cy="1005840"/>
          </a:xfrm>
          <a:prstGeom prst="r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78C9201-D831-4104-B4A5-C2E327D4F155}"/>
              </a:ext>
            </a:extLst>
          </p:cNvPr>
          <p:cNvSpPr/>
          <p:nvPr/>
        </p:nvSpPr>
        <p:spPr>
          <a:xfrm>
            <a:off x="421010" y="2616399"/>
            <a:ext cx="480388" cy="307777"/>
          </a:xfrm>
          <a:prstGeom prst="rect">
            <a:avLst/>
          </a:prstGeom>
        </p:spPr>
        <p:txBody>
          <a:bodyPr wrap="none">
            <a:spAutoFit/>
          </a:bodyPr>
          <a:lstStyle/>
          <a:p>
            <a:r>
              <a:rPr lang="en-US" sz="1400" b="1" i="1" dirty="0" err="1"/>
              <a:t>I</a:t>
            </a:r>
            <a:r>
              <a:rPr lang="en-US" sz="1400" b="1" i="1" baseline="-25000" dirty="0" err="1"/>
              <a:t>step</a:t>
            </a:r>
            <a:r>
              <a:rPr lang="en-US" sz="1400" b="1" i="1" dirty="0"/>
              <a:t> </a:t>
            </a:r>
            <a:endParaRPr lang="en-US" sz="1400" dirty="0"/>
          </a:p>
        </p:txBody>
      </p:sp>
      <p:sp>
        <p:nvSpPr>
          <p:cNvPr id="32" name="Rectangle 31">
            <a:extLst>
              <a:ext uri="{FF2B5EF4-FFF2-40B4-BE49-F238E27FC236}">
                <a16:creationId xmlns:a16="http://schemas.microsoft.com/office/drawing/2014/main" id="{71C4938A-D681-4BE1-9759-16CE18C61FC8}"/>
              </a:ext>
            </a:extLst>
          </p:cNvPr>
          <p:cNvSpPr/>
          <p:nvPr/>
        </p:nvSpPr>
        <p:spPr>
          <a:xfrm>
            <a:off x="313737" y="3717188"/>
            <a:ext cx="694934" cy="307777"/>
          </a:xfrm>
          <a:prstGeom prst="rect">
            <a:avLst/>
          </a:prstGeom>
        </p:spPr>
        <p:txBody>
          <a:bodyPr wrap="none">
            <a:spAutoFit/>
          </a:bodyPr>
          <a:lstStyle/>
          <a:p>
            <a:r>
              <a:rPr lang="en-US" sz="1400" b="1" i="1" dirty="0"/>
              <a:t>Record</a:t>
            </a:r>
            <a:endParaRPr lang="en-US" sz="1400" dirty="0"/>
          </a:p>
        </p:txBody>
      </p:sp>
      <p:sp>
        <p:nvSpPr>
          <p:cNvPr id="33" name="Rectangle: Rounded Corners 32">
            <a:extLst>
              <a:ext uri="{FF2B5EF4-FFF2-40B4-BE49-F238E27FC236}">
                <a16:creationId xmlns:a16="http://schemas.microsoft.com/office/drawing/2014/main" id="{58DCFE74-AA10-4832-92DD-C5409E1BEF76}"/>
              </a:ext>
            </a:extLst>
          </p:cNvPr>
          <p:cNvSpPr/>
          <p:nvPr/>
        </p:nvSpPr>
        <p:spPr>
          <a:xfrm>
            <a:off x="8383001" y="4721288"/>
            <a:ext cx="1934958" cy="349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err="1"/>
              <a:t>Test_SpikeCount</a:t>
            </a:r>
            <a:endParaRPr lang="en-US" sz="1600" b="1" i="1" dirty="0"/>
          </a:p>
        </p:txBody>
      </p:sp>
      <p:sp>
        <p:nvSpPr>
          <p:cNvPr id="36" name="Rectangle: Rounded Corners 35">
            <a:extLst>
              <a:ext uri="{FF2B5EF4-FFF2-40B4-BE49-F238E27FC236}">
                <a16:creationId xmlns:a16="http://schemas.microsoft.com/office/drawing/2014/main" id="{F7B013FA-107A-44AF-AF56-D1B43586A1BD}"/>
              </a:ext>
            </a:extLst>
          </p:cNvPr>
          <p:cNvSpPr/>
          <p:nvPr/>
        </p:nvSpPr>
        <p:spPr>
          <a:xfrm>
            <a:off x="8383001" y="5079097"/>
            <a:ext cx="1934958" cy="89923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i="1" dirty="0">
                <a:solidFill>
                  <a:schemeClr val="tx1"/>
                </a:solidFill>
              </a:rPr>
              <a:t>Req. Capabilities:</a:t>
            </a:r>
          </a:p>
          <a:p>
            <a:pPr algn="ctr"/>
            <a:r>
              <a:rPr lang="en-US" sz="1600" i="1" dirty="0"/>
              <a:t>Inject Current</a:t>
            </a:r>
          </a:p>
          <a:p>
            <a:pPr algn="ctr"/>
            <a:r>
              <a:rPr lang="en-US" sz="1600" i="1" dirty="0"/>
              <a:t>Record Potential</a:t>
            </a:r>
          </a:p>
        </p:txBody>
      </p:sp>
      <p:sp>
        <p:nvSpPr>
          <p:cNvPr id="37" name="Rectangle: Rounded Corners 36">
            <a:extLst>
              <a:ext uri="{FF2B5EF4-FFF2-40B4-BE49-F238E27FC236}">
                <a16:creationId xmlns:a16="http://schemas.microsoft.com/office/drawing/2014/main" id="{83012FF2-DC16-4288-89E7-9D1E8501F42B}"/>
              </a:ext>
            </a:extLst>
          </p:cNvPr>
          <p:cNvSpPr/>
          <p:nvPr/>
        </p:nvSpPr>
        <p:spPr>
          <a:xfrm>
            <a:off x="1292345" y="4721288"/>
            <a:ext cx="1934958" cy="3499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i="1" dirty="0" err="1"/>
              <a:t>MyModel</a:t>
            </a:r>
            <a:endParaRPr lang="en-US" sz="1600" b="1" i="1" dirty="0"/>
          </a:p>
        </p:txBody>
      </p:sp>
      <p:sp>
        <p:nvSpPr>
          <p:cNvPr id="38" name="Rectangle: Rounded Corners 37">
            <a:extLst>
              <a:ext uri="{FF2B5EF4-FFF2-40B4-BE49-F238E27FC236}">
                <a16:creationId xmlns:a16="http://schemas.microsoft.com/office/drawing/2014/main" id="{EFA6D0E2-553B-44A8-9C4A-E7EE6796B689}"/>
              </a:ext>
            </a:extLst>
          </p:cNvPr>
          <p:cNvSpPr/>
          <p:nvPr/>
        </p:nvSpPr>
        <p:spPr>
          <a:xfrm>
            <a:off x="1292345" y="5079097"/>
            <a:ext cx="1934958" cy="89923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i="1" dirty="0">
                <a:solidFill>
                  <a:schemeClr val="tx1"/>
                </a:solidFill>
              </a:rPr>
              <a:t>Implements Cap.:</a:t>
            </a:r>
          </a:p>
          <a:p>
            <a:pPr algn="ctr"/>
            <a:r>
              <a:rPr lang="en-US" sz="1600" i="1" dirty="0"/>
              <a:t>Inject Current</a:t>
            </a:r>
          </a:p>
          <a:p>
            <a:pPr algn="ctr"/>
            <a:r>
              <a:rPr lang="en-US" sz="1600" i="1" dirty="0"/>
              <a:t>Record Potential</a:t>
            </a:r>
          </a:p>
        </p:txBody>
      </p:sp>
      <p:pic>
        <p:nvPicPr>
          <p:cNvPr id="21506" name="Picture 2" descr="Image result for python logo">
            <a:extLst>
              <a:ext uri="{FF2B5EF4-FFF2-40B4-BE49-F238E27FC236}">
                <a16:creationId xmlns:a16="http://schemas.microsoft.com/office/drawing/2014/main" id="{AD83ABA2-5EBB-4A4D-A77D-AFB754B70C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3417" y="1899955"/>
            <a:ext cx="2598250" cy="75156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59DE183F-6B10-744E-804A-F21D90D4D6B0}"/>
              </a:ext>
            </a:extLst>
          </p:cNvPr>
          <p:cNvPicPr>
            <a:picLocks noChangeAspect="1"/>
          </p:cNvPicPr>
          <p:nvPr/>
        </p:nvPicPr>
        <p:blipFill>
          <a:blip r:embed="rId7"/>
          <a:stretch>
            <a:fillRect/>
          </a:stretch>
        </p:blipFill>
        <p:spPr>
          <a:xfrm>
            <a:off x="3999086" y="4343914"/>
            <a:ext cx="1458534" cy="1032445"/>
          </a:xfrm>
          <a:prstGeom prst="rect">
            <a:avLst/>
          </a:prstGeom>
        </p:spPr>
      </p:pic>
      <p:pic>
        <p:nvPicPr>
          <p:cNvPr id="28" name="Picture 27">
            <a:extLst>
              <a:ext uri="{FF2B5EF4-FFF2-40B4-BE49-F238E27FC236}">
                <a16:creationId xmlns:a16="http://schemas.microsoft.com/office/drawing/2014/main" id="{3BE634A4-62FF-394C-B28C-70F26C8F7D38}"/>
              </a:ext>
            </a:extLst>
          </p:cNvPr>
          <p:cNvPicPr>
            <a:picLocks noChangeAspect="1"/>
          </p:cNvPicPr>
          <p:nvPr/>
        </p:nvPicPr>
        <p:blipFill>
          <a:blip r:embed="rId8"/>
          <a:stretch>
            <a:fillRect/>
          </a:stretch>
        </p:blipFill>
        <p:spPr>
          <a:xfrm>
            <a:off x="4125220" y="5528716"/>
            <a:ext cx="1332400" cy="884953"/>
          </a:xfrm>
          <a:prstGeom prst="rect">
            <a:avLst/>
          </a:prstGeom>
        </p:spPr>
      </p:pic>
      <p:sp>
        <p:nvSpPr>
          <p:cNvPr id="6" name="Rectangle 5">
            <a:extLst>
              <a:ext uri="{FF2B5EF4-FFF2-40B4-BE49-F238E27FC236}">
                <a16:creationId xmlns:a16="http://schemas.microsoft.com/office/drawing/2014/main" id="{CBE40648-9356-5347-8A8D-DE33ACF56926}"/>
              </a:ext>
            </a:extLst>
          </p:cNvPr>
          <p:cNvSpPr/>
          <p:nvPr/>
        </p:nvSpPr>
        <p:spPr>
          <a:xfrm>
            <a:off x="4384582" y="3504945"/>
            <a:ext cx="3316594" cy="707886"/>
          </a:xfrm>
          <a:prstGeom prst="rect">
            <a:avLst/>
          </a:prstGeom>
        </p:spPr>
        <p:txBody>
          <a:bodyPr wrap="square">
            <a:spAutoFit/>
          </a:bodyPr>
          <a:lstStyle/>
          <a:p>
            <a:pPr algn="just"/>
            <a:r>
              <a:rPr lang="en-US" sz="2000" b="1" dirty="0"/>
              <a:t>Leveraging the functionality offered by two existing tools</a:t>
            </a:r>
            <a:r>
              <a:rPr lang="en-US" sz="2000" b="1" dirty="0">
                <a:solidFill>
                  <a:prstClr val="black"/>
                </a:solidFill>
              </a:rPr>
              <a:t>:</a:t>
            </a:r>
          </a:p>
        </p:txBody>
      </p:sp>
      <p:sp>
        <p:nvSpPr>
          <p:cNvPr id="7" name="Rectangle 6">
            <a:extLst>
              <a:ext uri="{FF2B5EF4-FFF2-40B4-BE49-F238E27FC236}">
                <a16:creationId xmlns:a16="http://schemas.microsoft.com/office/drawing/2014/main" id="{0AA80867-32E9-A742-8654-B32003B4069C}"/>
              </a:ext>
            </a:extLst>
          </p:cNvPr>
          <p:cNvSpPr/>
          <p:nvPr/>
        </p:nvSpPr>
        <p:spPr>
          <a:xfrm>
            <a:off x="5023544" y="5472387"/>
            <a:ext cx="3147821" cy="923330"/>
          </a:xfrm>
          <a:prstGeom prst="rect">
            <a:avLst/>
          </a:prstGeom>
        </p:spPr>
        <p:txBody>
          <a:bodyPr wrap="square">
            <a:spAutoFit/>
          </a:bodyPr>
          <a:lstStyle/>
          <a:p>
            <a:pPr lvl="1" algn="just"/>
            <a:r>
              <a:rPr lang="en-US" i="1" dirty="0"/>
              <a:t>For data-driven validation of neuron and ion channel models using </a:t>
            </a:r>
            <a:r>
              <a:rPr lang="en-US" i="1" dirty="0" err="1"/>
              <a:t>SciUnit</a:t>
            </a:r>
            <a:endParaRPr lang="en-US" i="1" dirty="0"/>
          </a:p>
        </p:txBody>
      </p:sp>
      <p:sp>
        <p:nvSpPr>
          <p:cNvPr id="9" name="Rectangle 8">
            <a:extLst>
              <a:ext uri="{FF2B5EF4-FFF2-40B4-BE49-F238E27FC236}">
                <a16:creationId xmlns:a16="http://schemas.microsoft.com/office/drawing/2014/main" id="{B84419F8-D49B-5D46-B8A7-818EBF4E6970}"/>
              </a:ext>
            </a:extLst>
          </p:cNvPr>
          <p:cNvSpPr/>
          <p:nvPr/>
        </p:nvSpPr>
        <p:spPr>
          <a:xfrm>
            <a:off x="5582126" y="4407709"/>
            <a:ext cx="2390001" cy="923330"/>
          </a:xfrm>
          <a:prstGeom prst="rect">
            <a:avLst/>
          </a:prstGeom>
        </p:spPr>
        <p:txBody>
          <a:bodyPr wrap="square">
            <a:spAutoFit/>
          </a:bodyPr>
          <a:lstStyle/>
          <a:p>
            <a:r>
              <a:rPr lang="en-US" i="1" dirty="0">
                <a:solidFill>
                  <a:prstClr val="black"/>
                </a:solidFill>
              </a:rPr>
              <a:t>Framework for test-driven validation of scientific model</a:t>
            </a:r>
            <a:endParaRPr lang="fr-FR" dirty="0"/>
          </a:p>
        </p:txBody>
      </p:sp>
    </p:spTree>
    <p:extLst>
      <p:ext uri="{BB962C8B-B14F-4D97-AF65-F5344CB8AC3E}">
        <p14:creationId xmlns:p14="http://schemas.microsoft.com/office/powerpoint/2010/main" val="126582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C27B33D-83B8-40E5-AB81-09BD931748B4}"/>
              </a:ext>
            </a:extLst>
          </p:cNvPr>
          <p:cNvGraphicFramePr>
            <a:graphicFrameLocks noGrp="1"/>
          </p:cNvGraphicFramePr>
          <p:nvPr>
            <p:extLst>
              <p:ext uri="{D42A27DB-BD31-4B8C-83A1-F6EECF244321}">
                <p14:modId xmlns:p14="http://schemas.microsoft.com/office/powerpoint/2010/main" val="570035655"/>
              </p:ext>
            </p:extLst>
          </p:nvPr>
        </p:nvGraphicFramePr>
        <p:xfrm>
          <a:off x="627093" y="1131905"/>
          <a:ext cx="9712009" cy="4679252"/>
        </p:xfrm>
        <a:graphic>
          <a:graphicData uri="http://schemas.openxmlformats.org/drawingml/2006/table">
            <a:tbl>
              <a:tblPr firstRow="1" bandRow="1">
                <a:tableStyleId>{6E25E649-3F16-4E02-A733-19D2CDBF48F0}</a:tableStyleId>
              </a:tblPr>
              <a:tblGrid>
                <a:gridCol w="3277934">
                  <a:extLst>
                    <a:ext uri="{9D8B030D-6E8A-4147-A177-3AD203B41FA5}">
                      <a16:colId xmlns:a16="http://schemas.microsoft.com/office/drawing/2014/main" val="765554842"/>
                    </a:ext>
                  </a:extLst>
                </a:gridCol>
                <a:gridCol w="3468307">
                  <a:extLst>
                    <a:ext uri="{9D8B030D-6E8A-4147-A177-3AD203B41FA5}">
                      <a16:colId xmlns:a16="http://schemas.microsoft.com/office/drawing/2014/main" val="1379985235"/>
                    </a:ext>
                  </a:extLst>
                </a:gridCol>
                <a:gridCol w="2965768">
                  <a:extLst>
                    <a:ext uri="{9D8B030D-6E8A-4147-A177-3AD203B41FA5}">
                      <a16:colId xmlns:a16="http://schemas.microsoft.com/office/drawing/2014/main" val="3433657843"/>
                    </a:ext>
                  </a:extLst>
                </a:gridCol>
              </a:tblGrid>
              <a:tr h="370840">
                <a:tc>
                  <a:txBody>
                    <a:bodyPr/>
                    <a:lstStyle/>
                    <a:p>
                      <a:pPr>
                        <a:lnSpc>
                          <a:spcPct val="150000"/>
                        </a:lnSpc>
                      </a:pPr>
                      <a:r>
                        <a:rPr lang="en-US" dirty="0"/>
                        <a:t>Tests</a:t>
                      </a:r>
                    </a:p>
                  </a:txBody>
                  <a:tcPr/>
                </a:tc>
                <a:tc>
                  <a:txBody>
                    <a:bodyPr/>
                    <a:lstStyle/>
                    <a:p>
                      <a:pPr>
                        <a:lnSpc>
                          <a:spcPct val="150000"/>
                        </a:lnSpc>
                      </a:pPr>
                      <a:r>
                        <a:rPr lang="en-US" dirty="0"/>
                        <a:t>Models</a:t>
                      </a:r>
                    </a:p>
                  </a:txBody>
                  <a:tcPr/>
                </a:tc>
                <a:tc>
                  <a:txBody>
                    <a:bodyPr/>
                    <a:lstStyle/>
                    <a:p>
                      <a:pPr>
                        <a:lnSpc>
                          <a:spcPct val="150000"/>
                        </a:lnSpc>
                      </a:pPr>
                      <a:r>
                        <a:rPr lang="en-US" dirty="0"/>
                        <a:t>Utilities</a:t>
                      </a:r>
                    </a:p>
                  </a:txBody>
                  <a:tcPr>
                    <a:solidFill>
                      <a:srgbClr val="002060"/>
                    </a:solidFill>
                  </a:tcPr>
                </a:tc>
                <a:extLst>
                  <a:ext uri="{0D108BD9-81ED-4DB2-BD59-A6C34878D82A}">
                    <a16:rowId xmlns:a16="http://schemas.microsoft.com/office/drawing/2014/main" val="4087378144"/>
                  </a:ext>
                </a:extLst>
              </a:tr>
              <a:tr h="370840">
                <a:tc>
                  <a:txBody>
                    <a:bodyPr/>
                    <a:lstStyle/>
                    <a:p>
                      <a:pPr>
                        <a:lnSpc>
                          <a:spcPct val="150000"/>
                        </a:lnSpc>
                      </a:pPr>
                      <a:r>
                        <a:rPr lang="en-US" sz="1400" dirty="0"/>
                        <a:t>Get test definition</a:t>
                      </a:r>
                    </a:p>
                    <a:p>
                      <a:pPr>
                        <a:lnSpc>
                          <a:spcPct val="150000"/>
                        </a:lnSpc>
                      </a:pPr>
                      <a:r>
                        <a:rPr lang="en-US" sz="1400" dirty="0"/>
                        <a:t>Get test as Python (</a:t>
                      </a:r>
                      <a:r>
                        <a:rPr lang="en-US" sz="1400" dirty="0" err="1"/>
                        <a:t>sciunit</a:t>
                      </a:r>
                      <a:r>
                        <a:rPr lang="en-US" sz="1400" dirty="0"/>
                        <a:t>) class </a:t>
                      </a:r>
                    </a:p>
                    <a:p>
                      <a:pPr>
                        <a:lnSpc>
                          <a:spcPct val="150000"/>
                        </a:lnSpc>
                      </a:pPr>
                      <a:r>
                        <a:rPr lang="en-US" sz="1400" dirty="0"/>
                        <a:t>List test definitions</a:t>
                      </a:r>
                    </a:p>
                    <a:p>
                      <a:pPr>
                        <a:lnSpc>
                          <a:spcPct val="150000"/>
                        </a:lnSpc>
                      </a:pPr>
                      <a:r>
                        <a:rPr lang="en-US" sz="1400" dirty="0"/>
                        <a:t>Add new test definition</a:t>
                      </a:r>
                    </a:p>
                    <a:p>
                      <a:pPr>
                        <a:lnSpc>
                          <a:spcPct val="150000"/>
                        </a:lnSpc>
                      </a:pPr>
                      <a:r>
                        <a:rPr lang="en-US" sz="1400" dirty="0"/>
                        <a:t>Edit test definition </a:t>
                      </a:r>
                    </a:p>
                    <a:p>
                      <a:pPr>
                        <a:lnSpc>
                          <a:spcPct val="150000"/>
                        </a:lnSpc>
                      </a:pPr>
                      <a:r>
                        <a:rPr lang="en-US" sz="1400" dirty="0"/>
                        <a:t>Get test instances </a:t>
                      </a:r>
                    </a:p>
                    <a:p>
                      <a:pPr>
                        <a:lnSpc>
                          <a:spcPct val="150000"/>
                        </a:lnSpc>
                      </a:pPr>
                      <a:r>
                        <a:rPr lang="en-US" sz="1400" dirty="0"/>
                        <a:t>List test instances </a:t>
                      </a:r>
                    </a:p>
                    <a:p>
                      <a:pPr>
                        <a:lnSpc>
                          <a:spcPct val="150000"/>
                        </a:lnSpc>
                      </a:pPr>
                      <a:r>
                        <a:rPr lang="en-US" sz="1400" dirty="0"/>
                        <a:t>Add new test instance </a:t>
                      </a:r>
                    </a:p>
                    <a:p>
                      <a:pPr>
                        <a:lnSpc>
                          <a:spcPct val="150000"/>
                        </a:lnSpc>
                      </a:pPr>
                      <a:r>
                        <a:rPr lang="en-US" sz="1400" dirty="0"/>
                        <a:t>Edit test instance </a:t>
                      </a:r>
                    </a:p>
                    <a:p>
                      <a:pPr>
                        <a:lnSpc>
                          <a:spcPct val="150000"/>
                        </a:lnSpc>
                      </a:pPr>
                      <a:r>
                        <a:rPr lang="en-US" sz="1400" dirty="0"/>
                        <a:t>Get valid attribute values </a:t>
                      </a:r>
                    </a:p>
                    <a:p>
                      <a:pPr>
                        <a:lnSpc>
                          <a:spcPct val="150000"/>
                        </a:lnSpc>
                      </a:pPr>
                      <a:r>
                        <a:rPr lang="en-US" sz="1400" dirty="0"/>
                        <a:t>Get test result </a:t>
                      </a:r>
                    </a:p>
                    <a:p>
                      <a:pPr>
                        <a:lnSpc>
                          <a:spcPct val="150000"/>
                        </a:lnSpc>
                      </a:pPr>
                      <a:r>
                        <a:rPr lang="en-US" sz="1400" dirty="0"/>
                        <a:t>List test results </a:t>
                      </a:r>
                    </a:p>
                    <a:p>
                      <a:pPr>
                        <a:lnSpc>
                          <a:spcPct val="150000"/>
                        </a:lnSpc>
                      </a:pPr>
                      <a:r>
                        <a:rPr lang="en-US" sz="1400" b="1" dirty="0"/>
                        <a:t>Register test result</a:t>
                      </a:r>
                    </a:p>
                  </a:txBody>
                  <a:tcPr/>
                </a:tc>
                <a:tc>
                  <a:txBody>
                    <a:bodyPr/>
                    <a:lstStyle/>
                    <a:p>
                      <a:pPr>
                        <a:lnSpc>
                          <a:spcPct val="150000"/>
                        </a:lnSpc>
                      </a:pPr>
                      <a:r>
                        <a:rPr lang="en-US" sz="1400" kern="1200" dirty="0">
                          <a:effectLst/>
                        </a:rPr>
                        <a:t>Get model description</a:t>
                      </a:r>
                    </a:p>
                    <a:p>
                      <a:pPr>
                        <a:lnSpc>
                          <a:spcPct val="150000"/>
                        </a:lnSpc>
                      </a:pPr>
                      <a:r>
                        <a:rPr lang="en-US" sz="1400" kern="1200" dirty="0">
                          <a:effectLst/>
                        </a:rPr>
                        <a:t>List model descriptions</a:t>
                      </a:r>
                    </a:p>
                    <a:p>
                      <a:pPr>
                        <a:lnSpc>
                          <a:spcPct val="150000"/>
                        </a:lnSpc>
                      </a:pPr>
                      <a:r>
                        <a:rPr lang="en-US" sz="1400" kern="1200" dirty="0">
                          <a:effectLst/>
                        </a:rPr>
                        <a:t>Register new model description</a:t>
                      </a:r>
                    </a:p>
                    <a:p>
                      <a:pPr>
                        <a:lnSpc>
                          <a:spcPct val="150000"/>
                        </a:lnSpc>
                      </a:pPr>
                      <a:r>
                        <a:rPr lang="en-US" sz="1400" kern="1200" dirty="0">
                          <a:effectLst/>
                        </a:rPr>
                        <a:t>Edit model description</a:t>
                      </a:r>
                    </a:p>
                    <a:p>
                      <a:pPr>
                        <a:lnSpc>
                          <a:spcPct val="150000"/>
                        </a:lnSpc>
                      </a:pPr>
                      <a:r>
                        <a:rPr lang="en-US" sz="1400" kern="1200" dirty="0">
                          <a:effectLst/>
                        </a:rPr>
                        <a:t>Get valid attribute values</a:t>
                      </a:r>
                    </a:p>
                    <a:p>
                      <a:pPr>
                        <a:lnSpc>
                          <a:spcPct val="150000"/>
                        </a:lnSpc>
                      </a:pPr>
                      <a:r>
                        <a:rPr lang="en-US" sz="1400" kern="1200" dirty="0">
                          <a:effectLst/>
                        </a:rPr>
                        <a:t>Get model instance </a:t>
                      </a:r>
                    </a:p>
                    <a:p>
                      <a:pPr>
                        <a:lnSpc>
                          <a:spcPct val="150000"/>
                        </a:lnSpc>
                      </a:pPr>
                      <a:r>
                        <a:rPr lang="en-US" sz="1400" kern="1200" dirty="0">
                          <a:effectLst/>
                        </a:rPr>
                        <a:t>List model instances</a:t>
                      </a:r>
                    </a:p>
                    <a:p>
                      <a:pPr>
                        <a:lnSpc>
                          <a:spcPct val="150000"/>
                        </a:lnSpc>
                      </a:pPr>
                      <a:r>
                        <a:rPr lang="en-US" sz="1400" kern="1200" dirty="0">
                          <a:effectLst/>
                        </a:rPr>
                        <a:t>Add new model instance</a:t>
                      </a:r>
                    </a:p>
                    <a:p>
                      <a:pPr>
                        <a:lnSpc>
                          <a:spcPct val="150000"/>
                        </a:lnSpc>
                      </a:pPr>
                      <a:r>
                        <a:rPr lang="en-US" sz="1400" kern="1200" dirty="0">
                          <a:effectLst/>
                        </a:rPr>
                        <a:t>Edit existing model instance</a:t>
                      </a:r>
                    </a:p>
                    <a:p>
                      <a:pPr>
                        <a:lnSpc>
                          <a:spcPct val="150000"/>
                        </a:lnSpc>
                      </a:pPr>
                      <a:r>
                        <a:rPr lang="en-US" sz="1400" kern="1200" dirty="0">
                          <a:effectLst/>
                        </a:rPr>
                        <a:t>Get figure from model description</a:t>
                      </a:r>
                    </a:p>
                    <a:p>
                      <a:pPr>
                        <a:lnSpc>
                          <a:spcPct val="150000"/>
                        </a:lnSpc>
                      </a:pPr>
                      <a:r>
                        <a:rPr lang="en-US" sz="1400" kern="1200" dirty="0">
                          <a:effectLst/>
                        </a:rPr>
                        <a:t>List figures from model description</a:t>
                      </a:r>
                    </a:p>
                    <a:p>
                      <a:pPr>
                        <a:lnSpc>
                          <a:spcPct val="150000"/>
                        </a:lnSpc>
                      </a:pPr>
                      <a:r>
                        <a:rPr lang="en-US" sz="1400" kern="1200" dirty="0">
                          <a:effectLst/>
                        </a:rPr>
                        <a:t>Add figure to model description</a:t>
                      </a:r>
                    </a:p>
                    <a:p>
                      <a:pPr>
                        <a:lnSpc>
                          <a:spcPct val="150000"/>
                        </a:lnSpc>
                      </a:pPr>
                      <a:r>
                        <a:rPr lang="en-US" sz="1400" kern="1200" dirty="0">
                          <a:effectLst/>
                        </a:rPr>
                        <a:t>Edit existing figure metadata</a:t>
                      </a:r>
                      <a:endParaRPr lang="en-US" sz="1400" dirty="0"/>
                    </a:p>
                  </a:txBody>
                  <a:tcPr/>
                </a:tc>
                <a:tc>
                  <a:txBody>
                    <a:bodyPr/>
                    <a:lstStyle/>
                    <a:p>
                      <a:pPr>
                        <a:lnSpc>
                          <a:spcPct val="150000"/>
                        </a:lnSpc>
                      </a:pPr>
                      <a:r>
                        <a:rPr lang="en-US" sz="1400" kern="1200" dirty="0">
                          <a:effectLst/>
                        </a:rPr>
                        <a:t>View JSON data in web browser</a:t>
                      </a:r>
                    </a:p>
                    <a:p>
                      <a:pPr>
                        <a:lnSpc>
                          <a:spcPct val="150000"/>
                        </a:lnSpc>
                      </a:pPr>
                      <a:r>
                        <a:rPr lang="en-US" sz="1400" b="1" kern="1200" dirty="0">
                          <a:effectLst/>
                        </a:rPr>
                        <a:t>Run test and register result</a:t>
                      </a:r>
                    </a:p>
                    <a:p>
                      <a:pPr>
                        <a:lnSpc>
                          <a:spcPct val="150000"/>
                        </a:lnSpc>
                      </a:pPr>
                      <a:r>
                        <a:rPr lang="en-US" sz="1400" kern="1200" dirty="0">
                          <a:effectLst/>
                        </a:rPr>
                        <a:t>Download PDF report of test results</a:t>
                      </a:r>
                    </a:p>
                    <a:p>
                      <a:pPr>
                        <a:lnSpc>
                          <a:spcPct val="150000"/>
                        </a:lnSpc>
                      </a:pPr>
                      <a:endParaRPr lang="en-US" sz="1400" dirty="0"/>
                    </a:p>
                  </a:txBody>
                  <a:tcPr>
                    <a:solidFill>
                      <a:schemeClr val="accent1">
                        <a:lumMod val="20000"/>
                        <a:lumOff val="80000"/>
                      </a:schemeClr>
                    </a:solidFill>
                  </a:tcPr>
                </a:tc>
                <a:extLst>
                  <a:ext uri="{0D108BD9-81ED-4DB2-BD59-A6C34878D82A}">
                    <a16:rowId xmlns:a16="http://schemas.microsoft.com/office/drawing/2014/main" val="3961023125"/>
                  </a:ext>
                </a:extLst>
              </a:tr>
            </a:tbl>
          </a:graphicData>
        </a:graphic>
      </p:graphicFrame>
      <p:cxnSp>
        <p:nvCxnSpPr>
          <p:cNvPr id="7" name="Straight Connector 6">
            <a:extLst>
              <a:ext uri="{FF2B5EF4-FFF2-40B4-BE49-F238E27FC236}">
                <a16:creationId xmlns:a16="http://schemas.microsoft.com/office/drawing/2014/main" id="{4D27C09C-F0F1-41E0-A43E-E15D373D91BC}"/>
              </a:ext>
            </a:extLst>
          </p:cNvPr>
          <p:cNvCxnSpPr>
            <a:cxnSpLocks/>
          </p:cNvCxnSpPr>
          <p:nvPr/>
        </p:nvCxnSpPr>
        <p:spPr>
          <a:xfrm>
            <a:off x="627093" y="3216350"/>
            <a:ext cx="3180522"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62B04D81-FE88-4F81-A682-E3BB553B4D3D}"/>
              </a:ext>
            </a:extLst>
          </p:cNvPr>
          <p:cNvCxnSpPr>
            <a:cxnSpLocks/>
          </p:cNvCxnSpPr>
          <p:nvPr/>
        </p:nvCxnSpPr>
        <p:spPr>
          <a:xfrm>
            <a:off x="644576" y="4501811"/>
            <a:ext cx="3180522"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4A4A1204-3AC8-4F1C-A689-A91DFE9ECBE7}"/>
              </a:ext>
            </a:extLst>
          </p:cNvPr>
          <p:cNvCxnSpPr>
            <a:cxnSpLocks/>
          </p:cNvCxnSpPr>
          <p:nvPr/>
        </p:nvCxnSpPr>
        <p:spPr>
          <a:xfrm>
            <a:off x="644576" y="4849680"/>
            <a:ext cx="3180522"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76B8C3B4-E0A7-45AB-831C-F78367048906}"/>
              </a:ext>
            </a:extLst>
          </p:cNvPr>
          <p:cNvCxnSpPr>
            <a:cxnSpLocks/>
          </p:cNvCxnSpPr>
          <p:nvPr/>
        </p:nvCxnSpPr>
        <p:spPr>
          <a:xfrm>
            <a:off x="3910319" y="2911550"/>
            <a:ext cx="3180522"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71BE43A-DEE5-4B76-BACF-12890788509A}"/>
              </a:ext>
            </a:extLst>
          </p:cNvPr>
          <p:cNvCxnSpPr>
            <a:cxnSpLocks/>
          </p:cNvCxnSpPr>
          <p:nvPr/>
        </p:nvCxnSpPr>
        <p:spPr>
          <a:xfrm>
            <a:off x="3910319" y="3216350"/>
            <a:ext cx="3180522"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61540D2-4946-44DE-86C5-D9A6A44E0D41}"/>
              </a:ext>
            </a:extLst>
          </p:cNvPr>
          <p:cNvCxnSpPr>
            <a:cxnSpLocks/>
          </p:cNvCxnSpPr>
          <p:nvPr/>
        </p:nvCxnSpPr>
        <p:spPr>
          <a:xfrm>
            <a:off x="3910319" y="4501811"/>
            <a:ext cx="3180522" cy="0"/>
          </a:xfrm>
          <a:prstGeom prst="line">
            <a:avLst/>
          </a:prstGeom>
        </p:spPr>
        <p:style>
          <a:lnRef idx="1">
            <a:schemeClr val="dk1"/>
          </a:lnRef>
          <a:fillRef idx="0">
            <a:schemeClr val="dk1"/>
          </a:fillRef>
          <a:effectRef idx="0">
            <a:schemeClr val="dk1"/>
          </a:effectRef>
          <a:fontRef idx="minor">
            <a:schemeClr val="tx1"/>
          </a:fontRef>
        </p:style>
      </p:cxnSp>
      <p:sp>
        <p:nvSpPr>
          <p:cNvPr id="14" name="Title 1">
            <a:extLst>
              <a:ext uri="{FF2B5EF4-FFF2-40B4-BE49-F238E27FC236}">
                <a16:creationId xmlns:a16="http://schemas.microsoft.com/office/drawing/2014/main" id="{2E9B78B6-3BD5-E64A-9EC5-9A5CF73379B6}"/>
              </a:ext>
            </a:extLst>
          </p:cNvPr>
          <p:cNvSpPr txBox="1">
            <a:spLocks/>
          </p:cNvSpPr>
          <p:nvPr/>
        </p:nvSpPr>
        <p:spPr>
          <a:xfrm>
            <a:off x="-76200" y="0"/>
            <a:ext cx="12344400" cy="731520"/>
          </a:xfrm>
          <a:prstGeom prst="rect">
            <a:avLst/>
          </a:prstGeom>
          <a:solidFill>
            <a:schemeClr val="tx1"/>
          </a:solidFill>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2800" b="1" dirty="0">
                <a:solidFill>
                  <a:schemeClr val="bg1"/>
                </a:solidFill>
                <a:latin typeface="+mn-lt"/>
                <a:cs typeface="Times New Roman" pitchFamily="18" charset="0"/>
              </a:rPr>
              <a:t>Python Client								</a:t>
            </a:r>
          </a:p>
        </p:txBody>
      </p:sp>
      <p:sp>
        <p:nvSpPr>
          <p:cNvPr id="15" name="Rectangle 14">
            <a:extLst>
              <a:ext uri="{FF2B5EF4-FFF2-40B4-BE49-F238E27FC236}">
                <a16:creationId xmlns:a16="http://schemas.microsoft.com/office/drawing/2014/main" id="{A3A19CD7-DDFF-6A41-BF75-0734872CA58E}"/>
              </a:ext>
            </a:extLst>
          </p:cNvPr>
          <p:cNvSpPr/>
          <p:nvPr/>
        </p:nvSpPr>
        <p:spPr>
          <a:xfrm>
            <a:off x="6202325" y="181094"/>
            <a:ext cx="5783122" cy="369332"/>
          </a:xfrm>
          <a:prstGeom prst="rect">
            <a:avLst/>
          </a:prstGeom>
        </p:spPr>
        <p:txBody>
          <a:bodyPr wrap="none">
            <a:spAutoFit/>
          </a:bodyPr>
          <a:lstStyle/>
          <a:p>
            <a:r>
              <a:rPr lang="en-US" dirty="0">
                <a:solidFill>
                  <a:schemeClr val="bg1"/>
                </a:solidFill>
                <a:latin typeface="Verdana" pitchFamily="34" charset="0"/>
              </a:rPr>
              <a:t>http://</a:t>
            </a:r>
            <a:r>
              <a:rPr lang="en-US" dirty="0" err="1">
                <a:solidFill>
                  <a:schemeClr val="bg1"/>
                </a:solidFill>
                <a:latin typeface="Verdana" pitchFamily="34" charset="0"/>
              </a:rPr>
              <a:t>www.hbp</a:t>
            </a:r>
            <a:r>
              <a:rPr lang="en-US" dirty="0">
                <a:solidFill>
                  <a:schemeClr val="bg1"/>
                </a:solidFill>
                <a:latin typeface="Verdana" pitchFamily="34" charset="0"/>
              </a:rPr>
              <a:t>-validation-</a:t>
            </a:r>
            <a:r>
              <a:rPr lang="en-US" dirty="0" err="1">
                <a:solidFill>
                  <a:schemeClr val="bg1"/>
                </a:solidFill>
                <a:latin typeface="Verdana" pitchFamily="34" charset="0"/>
              </a:rPr>
              <a:t>client.readthedocs.io</a:t>
            </a:r>
            <a:endParaRPr lang="en-US" dirty="0">
              <a:solidFill>
                <a:schemeClr val="bg1"/>
              </a:solidFill>
              <a:latin typeface="Verdana" pitchFamily="34" charset="0"/>
            </a:endParaRPr>
          </a:p>
        </p:txBody>
      </p:sp>
      <p:pic>
        <p:nvPicPr>
          <p:cNvPr id="17" name="Picture 16">
            <a:extLst>
              <a:ext uri="{FF2B5EF4-FFF2-40B4-BE49-F238E27FC236}">
                <a16:creationId xmlns:a16="http://schemas.microsoft.com/office/drawing/2014/main" id="{4D1BF3A7-5DCC-C144-8A1E-DA6AD68CCD3A}"/>
              </a:ext>
            </a:extLst>
          </p:cNvPr>
          <p:cNvPicPr>
            <a:picLocks noChangeAspect="1"/>
          </p:cNvPicPr>
          <p:nvPr/>
        </p:nvPicPr>
        <p:blipFill rotWithShape="1">
          <a:blip r:embed="rId2">
            <a:extLst>
              <a:ext uri="{28A0092B-C50C-407E-A947-70E740481C1C}">
                <a14:useLocalDpi xmlns:a14="http://schemas.microsoft.com/office/drawing/2010/main" val="0"/>
              </a:ext>
            </a:extLst>
          </a:blip>
          <a:srcRect t="4782" r="1021" b="6376"/>
          <a:stretch/>
        </p:blipFill>
        <p:spPr>
          <a:xfrm>
            <a:off x="982460" y="1193929"/>
            <a:ext cx="10737443" cy="5486400"/>
          </a:xfrm>
          <a:prstGeom prst="rect">
            <a:avLst/>
          </a:prstGeom>
          <a:ln>
            <a:solidFill>
              <a:schemeClr val="tx1"/>
            </a:solidFill>
          </a:ln>
        </p:spPr>
      </p:pic>
    </p:spTree>
    <p:extLst>
      <p:ext uri="{BB962C8B-B14F-4D97-AF65-F5344CB8AC3E}">
        <p14:creationId xmlns:p14="http://schemas.microsoft.com/office/powerpoint/2010/main" val="155557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54098-69AF-4369-8C0F-5596B21092E7}"/>
              </a:ext>
            </a:extLst>
          </p:cNvPr>
          <p:cNvSpPr txBox="1">
            <a:spLocks/>
          </p:cNvSpPr>
          <p:nvPr/>
        </p:nvSpPr>
        <p:spPr>
          <a:xfrm>
            <a:off x="0" y="0"/>
            <a:ext cx="12192000" cy="731520"/>
          </a:xfrm>
          <a:prstGeom prst="rect">
            <a:avLst/>
          </a:prstGeom>
          <a:solidFill>
            <a:schemeClr val="tx1"/>
          </a:solidFill>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2800" b="1" dirty="0">
                <a:solidFill>
                  <a:schemeClr val="bg1"/>
                </a:solidFill>
                <a:latin typeface="Arial" pitchFamily="34" charset="0"/>
                <a:cs typeface="Arial" pitchFamily="34" charset="0"/>
              </a:rPr>
              <a:t>Test Packages</a:t>
            </a:r>
            <a:endParaRPr lang="nl-NL" sz="2800" b="1" dirty="0">
              <a:solidFill>
                <a:schemeClr val="bg1"/>
              </a:solidFill>
              <a:latin typeface="Arial" pitchFamily="34" charset="0"/>
              <a:cs typeface="Arial" pitchFamily="34" charset="0"/>
            </a:endParaRPr>
          </a:p>
        </p:txBody>
      </p:sp>
      <p:sp>
        <p:nvSpPr>
          <p:cNvPr id="4" name="TextBox 3">
            <a:extLst>
              <a:ext uri="{FF2B5EF4-FFF2-40B4-BE49-F238E27FC236}">
                <a16:creationId xmlns:a16="http://schemas.microsoft.com/office/drawing/2014/main" id="{027B1872-5C6F-4295-A04A-C3952386E61E}"/>
              </a:ext>
            </a:extLst>
          </p:cNvPr>
          <p:cNvSpPr txBox="1"/>
          <p:nvPr/>
        </p:nvSpPr>
        <p:spPr>
          <a:xfrm>
            <a:off x="609600" y="1045029"/>
            <a:ext cx="10972800" cy="5241884"/>
          </a:xfrm>
          <a:prstGeom prst="rect">
            <a:avLst/>
          </a:prstGeom>
          <a:noFill/>
        </p:spPr>
        <p:txBody>
          <a:bodyPr wrap="square" rtlCol="0">
            <a:spAutoFit/>
          </a:bodyPr>
          <a:lstStyle/>
          <a:p>
            <a:pPr algn="just">
              <a:lnSpc>
                <a:spcPct val="114000"/>
              </a:lnSpc>
            </a:pPr>
            <a:r>
              <a:rPr lang="en-US" dirty="0">
                <a:latin typeface="Calibri" pitchFamily="34" charset="0"/>
                <a:cs typeface="Calibri" pitchFamily="34" charset="0"/>
              </a:rPr>
              <a:t>The overall test suite has been divided into a number of components, some containing validation tests specific to particular brain regions, others more generic. All validation tests are written in Python, using the SciUnit framework. Some of these are listed below:</a:t>
            </a:r>
          </a:p>
          <a:p>
            <a:pPr algn="just">
              <a:lnSpc>
                <a:spcPct val="114000"/>
              </a:lnSpc>
            </a:pPr>
            <a:endParaRPr lang="en-US" dirty="0">
              <a:latin typeface="Calibri" pitchFamily="34" charset="0"/>
              <a:cs typeface="Calibri" pitchFamily="34" charset="0"/>
            </a:endParaRPr>
          </a:p>
          <a:p>
            <a:pPr algn="just">
              <a:lnSpc>
                <a:spcPct val="114000"/>
              </a:lnSpc>
            </a:pPr>
            <a:r>
              <a:rPr lang="en-US" sz="2000" b="1" dirty="0">
                <a:solidFill>
                  <a:srgbClr val="014A99"/>
                </a:solidFill>
                <a:latin typeface="Calibri" pitchFamily="34" charset="0"/>
                <a:cs typeface="Calibri" pitchFamily="34" charset="0"/>
              </a:rPr>
              <a:t>Test suites for specific brain regions</a:t>
            </a:r>
          </a:p>
          <a:p>
            <a:pPr marL="457200" indent="-457200" algn="just">
              <a:lnSpc>
                <a:spcPct val="150000"/>
              </a:lnSpc>
              <a:buSzPct val="75000"/>
              <a:buFont typeface="Wingdings" panose="05000000000000000000" pitchFamily="2" charset="2"/>
              <a:buChar char="q"/>
            </a:pPr>
            <a:r>
              <a:rPr lang="en-US" b="1" i="1" dirty="0">
                <a:latin typeface="Calibri" pitchFamily="34" charset="0"/>
                <a:cs typeface="Calibri" pitchFamily="34" charset="0"/>
              </a:rPr>
              <a:t>HippoUnit</a:t>
            </a:r>
            <a:r>
              <a:rPr lang="en-US" dirty="0">
                <a:latin typeface="Calibri" pitchFamily="34" charset="0"/>
                <a:cs typeface="Calibri" pitchFamily="34" charset="0"/>
              </a:rPr>
              <a:t>: 		</a:t>
            </a:r>
            <a:r>
              <a:rPr lang="en-US" sz="1600" dirty="0">
                <a:latin typeface="Courier New" panose="02070309020205020404" pitchFamily="49" charset="0"/>
                <a:cs typeface="Courier New" panose="02070309020205020404" pitchFamily="49" charset="0"/>
              </a:rPr>
              <a:t>https://github.com/KaliLab/hippounit</a:t>
            </a:r>
            <a:endParaRPr lang="en-US" dirty="0">
              <a:latin typeface="Courier New" panose="02070309020205020404" pitchFamily="49" charset="0"/>
              <a:cs typeface="Courier New" panose="02070309020205020404" pitchFamily="49" charset="0"/>
            </a:endParaRPr>
          </a:p>
          <a:p>
            <a:pPr marL="457200" indent="-457200" algn="just">
              <a:lnSpc>
                <a:spcPct val="150000"/>
              </a:lnSpc>
              <a:buSzPct val="75000"/>
              <a:buFont typeface="Wingdings" panose="05000000000000000000" pitchFamily="2" charset="2"/>
              <a:buChar char="q"/>
            </a:pPr>
            <a:r>
              <a:rPr lang="en-US" b="1" i="1" dirty="0" err="1">
                <a:latin typeface="Calibri" pitchFamily="34" charset="0"/>
                <a:cs typeface="Calibri" pitchFamily="34" charset="0"/>
              </a:rPr>
              <a:t>HippoNetworkUnit</a:t>
            </a:r>
            <a:r>
              <a:rPr lang="en-US" dirty="0">
                <a:latin typeface="Calibri" pitchFamily="34" charset="0"/>
                <a:cs typeface="Calibri" pitchFamily="34" charset="0"/>
              </a:rPr>
              <a:t>: 	</a:t>
            </a:r>
            <a:r>
              <a:rPr lang="en-US" sz="1600" dirty="0">
                <a:latin typeface="Courier New" panose="02070309020205020404" pitchFamily="49" charset="0"/>
                <a:cs typeface="Courier New" panose="02070309020205020404" pitchFamily="49" charset="0"/>
              </a:rPr>
              <a:t>https://github.com/pedroernesto/HippoNetworkUnit</a:t>
            </a:r>
          </a:p>
          <a:p>
            <a:pPr marL="457200" indent="-457200" algn="just">
              <a:lnSpc>
                <a:spcPct val="150000"/>
              </a:lnSpc>
              <a:buSzPct val="75000"/>
              <a:buFont typeface="Wingdings" panose="05000000000000000000" pitchFamily="2" charset="2"/>
              <a:buChar char="q"/>
            </a:pPr>
            <a:r>
              <a:rPr lang="en-US" b="1" i="1" dirty="0" err="1">
                <a:latin typeface="Calibri" pitchFamily="34" charset="0"/>
                <a:cs typeface="Calibri" pitchFamily="34" charset="0"/>
              </a:rPr>
              <a:t>CerebUnit</a:t>
            </a:r>
            <a:r>
              <a:rPr lang="en-US" dirty="0">
                <a:latin typeface="Calibri" pitchFamily="34" charset="0"/>
                <a:cs typeface="Calibri" pitchFamily="34" charset="0"/>
              </a:rPr>
              <a:t>: 		</a:t>
            </a:r>
            <a:r>
              <a:rPr lang="en-US" sz="1600" dirty="0">
                <a:latin typeface="Courier New" panose="02070309020205020404" pitchFamily="49" charset="0"/>
                <a:cs typeface="Courier New" panose="02070309020205020404" pitchFamily="49" charset="0"/>
              </a:rPr>
              <a:t>https://github.com/lungsi/cerebellum-unit</a:t>
            </a:r>
            <a:endParaRPr lang="en-US" dirty="0">
              <a:latin typeface="Courier New" panose="02070309020205020404" pitchFamily="49" charset="0"/>
              <a:cs typeface="Courier New" panose="02070309020205020404" pitchFamily="49" charset="0"/>
            </a:endParaRPr>
          </a:p>
          <a:p>
            <a:pPr marL="457200" indent="-457200" algn="just">
              <a:lnSpc>
                <a:spcPct val="150000"/>
              </a:lnSpc>
              <a:buSzPct val="75000"/>
              <a:buFont typeface="Wingdings" panose="05000000000000000000" pitchFamily="2" charset="2"/>
              <a:buChar char="q"/>
            </a:pPr>
            <a:r>
              <a:rPr lang="en-US" b="1" i="1" dirty="0" err="1">
                <a:latin typeface="Calibri" pitchFamily="34" charset="0"/>
                <a:cs typeface="Calibri" pitchFamily="34" charset="0"/>
              </a:rPr>
              <a:t>BasalUnit</a:t>
            </a:r>
            <a:r>
              <a:rPr lang="en-US" dirty="0">
                <a:latin typeface="Calibri" pitchFamily="34" charset="0"/>
                <a:cs typeface="Calibri" pitchFamily="34" charset="0"/>
              </a:rPr>
              <a:t>: 		</a:t>
            </a:r>
            <a:r>
              <a:rPr lang="en-US" sz="1600" dirty="0">
                <a:latin typeface="Courier New" panose="02070309020205020404" pitchFamily="49" charset="0"/>
                <a:cs typeface="Courier New" panose="02070309020205020404" pitchFamily="49" charset="0"/>
              </a:rPr>
              <a:t>https://github.com/appukuttan-shailesh/basalunit</a:t>
            </a:r>
            <a:endParaRPr lang="en-US" dirty="0">
              <a:latin typeface="Courier New" panose="02070309020205020404" pitchFamily="49" charset="0"/>
              <a:cs typeface="Courier New" panose="02070309020205020404" pitchFamily="49" charset="0"/>
            </a:endParaRPr>
          </a:p>
          <a:p>
            <a:pPr marL="457200" indent="-457200" algn="just">
              <a:lnSpc>
                <a:spcPct val="114000"/>
              </a:lnSpc>
              <a:buSzPct val="75000"/>
              <a:buFont typeface="Wingdings" panose="05000000000000000000" pitchFamily="2" charset="2"/>
              <a:buChar char="q"/>
            </a:pPr>
            <a:endParaRPr lang="en-US" dirty="0">
              <a:latin typeface="Calibri" pitchFamily="34" charset="0"/>
              <a:cs typeface="Calibri" pitchFamily="34" charset="0"/>
            </a:endParaRPr>
          </a:p>
          <a:p>
            <a:pPr algn="just">
              <a:lnSpc>
                <a:spcPct val="114000"/>
              </a:lnSpc>
            </a:pPr>
            <a:r>
              <a:rPr lang="en-US" sz="2000" b="1" dirty="0">
                <a:solidFill>
                  <a:srgbClr val="014A99"/>
                </a:solidFill>
                <a:latin typeface="Calibri" pitchFamily="34" charset="0"/>
                <a:cs typeface="Calibri" pitchFamily="34" charset="0"/>
              </a:rPr>
              <a:t>Test suites for model features, independent of cell type or brain region</a:t>
            </a:r>
          </a:p>
          <a:p>
            <a:pPr marL="457200" indent="-457200" algn="just">
              <a:lnSpc>
                <a:spcPct val="150000"/>
              </a:lnSpc>
              <a:buSzPct val="75000"/>
              <a:buFont typeface="Wingdings" panose="05000000000000000000" pitchFamily="2" charset="2"/>
              <a:buChar char="q"/>
            </a:pPr>
            <a:r>
              <a:rPr lang="en-US" b="1" i="1" dirty="0">
                <a:latin typeface="Calibri" pitchFamily="34" charset="0"/>
                <a:cs typeface="Calibri" pitchFamily="34" charset="0"/>
              </a:rPr>
              <a:t>MorphoUnit</a:t>
            </a:r>
            <a:r>
              <a:rPr lang="en-US" dirty="0">
                <a:latin typeface="Calibri" pitchFamily="34" charset="0"/>
                <a:cs typeface="Calibri" pitchFamily="34" charset="0"/>
              </a:rPr>
              <a:t>: 		</a:t>
            </a:r>
            <a:r>
              <a:rPr lang="en-US" sz="1600" dirty="0">
                <a:latin typeface="Courier New" panose="02070309020205020404" pitchFamily="49" charset="0"/>
                <a:cs typeface="Courier New" panose="02070309020205020404" pitchFamily="49" charset="0"/>
              </a:rPr>
              <a:t>https://github.com/appukuttan-shailesh/morphounit</a:t>
            </a:r>
            <a:endParaRPr lang="en-US" dirty="0">
              <a:latin typeface="Courier New" panose="02070309020205020404" pitchFamily="49" charset="0"/>
              <a:cs typeface="Courier New" panose="02070309020205020404" pitchFamily="49" charset="0"/>
            </a:endParaRPr>
          </a:p>
          <a:p>
            <a:pPr marL="457200" indent="-457200" algn="just">
              <a:lnSpc>
                <a:spcPct val="150000"/>
              </a:lnSpc>
              <a:buSzPct val="75000"/>
              <a:buFont typeface="Wingdings" panose="05000000000000000000" pitchFamily="2" charset="2"/>
              <a:buChar char="q"/>
            </a:pPr>
            <a:r>
              <a:rPr lang="en-US" b="1" i="1" dirty="0">
                <a:latin typeface="Calibri" pitchFamily="34" charset="0"/>
                <a:cs typeface="Calibri" pitchFamily="34" charset="0"/>
              </a:rPr>
              <a:t>NetworkUnit</a:t>
            </a:r>
            <a:r>
              <a:rPr lang="en-US" dirty="0">
                <a:latin typeface="Calibri" pitchFamily="34" charset="0"/>
                <a:cs typeface="Calibri" pitchFamily="34" charset="0"/>
              </a:rPr>
              <a:t>: 		</a:t>
            </a:r>
            <a:r>
              <a:rPr lang="en-US" sz="1600" dirty="0">
                <a:latin typeface="Courier New" panose="02070309020205020404" pitchFamily="49" charset="0"/>
                <a:cs typeface="Courier New" panose="02070309020205020404" pitchFamily="49" charset="0"/>
              </a:rPr>
              <a:t>https://github.com/mvonpapen/simrest_validation</a:t>
            </a:r>
            <a:endParaRPr lang="en-US" dirty="0">
              <a:latin typeface="Courier New" panose="02070309020205020404" pitchFamily="49" charset="0"/>
              <a:cs typeface="Courier New" panose="02070309020205020404" pitchFamily="49" charset="0"/>
            </a:endParaRPr>
          </a:p>
          <a:p>
            <a:pPr marL="457200" indent="-457200" algn="just">
              <a:lnSpc>
                <a:spcPct val="150000"/>
              </a:lnSpc>
              <a:buSzPct val="75000"/>
              <a:buFont typeface="Wingdings" panose="05000000000000000000" pitchFamily="2" charset="2"/>
              <a:buChar char="q"/>
            </a:pPr>
            <a:r>
              <a:rPr lang="en-US" b="1" i="1" dirty="0" err="1">
                <a:latin typeface="Calibri" pitchFamily="34" charset="0"/>
                <a:cs typeface="Calibri" pitchFamily="34" charset="0"/>
              </a:rPr>
              <a:t>eFELUnit</a:t>
            </a:r>
            <a:r>
              <a:rPr lang="en-US" dirty="0">
                <a:latin typeface="Calibri" pitchFamily="34" charset="0"/>
                <a:cs typeface="Calibri" pitchFamily="34" charset="0"/>
              </a:rPr>
              <a:t>: 		</a:t>
            </a:r>
            <a:r>
              <a:rPr lang="en-US" sz="1600" dirty="0">
                <a:latin typeface="Courier New" panose="02070309020205020404" pitchFamily="49" charset="0"/>
                <a:cs typeface="Courier New" panose="02070309020205020404" pitchFamily="49" charset="0"/>
              </a:rPr>
              <a:t>https://github.com/appukuttan-shailesh/eFELunit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73892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F1E7E-9182-4063-A9E9-3BF1E2A0C584}"/>
              </a:ext>
            </a:extLst>
          </p:cNvPr>
          <p:cNvSpPr txBox="1">
            <a:spLocks/>
          </p:cNvSpPr>
          <p:nvPr/>
        </p:nvSpPr>
        <p:spPr>
          <a:xfrm>
            <a:off x="0" y="0"/>
            <a:ext cx="12192000" cy="731520"/>
          </a:xfrm>
          <a:prstGeom prst="rect">
            <a:avLst/>
          </a:prstGeom>
          <a:solidFill>
            <a:schemeClr val="tx1"/>
          </a:solidFill>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2800" b="1" dirty="0">
                <a:solidFill>
                  <a:schemeClr val="bg1"/>
                </a:solidFill>
                <a:latin typeface="Arial" pitchFamily="34" charset="0"/>
                <a:cs typeface="Arial" pitchFamily="34" charset="0"/>
              </a:rPr>
              <a:t>HippoUnit</a:t>
            </a:r>
            <a:endParaRPr lang="nl-NL" sz="2800" b="1" dirty="0">
              <a:solidFill>
                <a:schemeClr val="bg1"/>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3138E7F-E237-44AF-B1CE-7019D5C9CE8D}"/>
              </a:ext>
            </a:extLst>
          </p:cNvPr>
          <p:cNvSpPr txBox="1"/>
          <p:nvPr/>
        </p:nvSpPr>
        <p:spPr>
          <a:xfrm>
            <a:off x="609600" y="1045029"/>
            <a:ext cx="10972800" cy="5486400"/>
          </a:xfrm>
          <a:prstGeom prst="rect">
            <a:avLst/>
          </a:prstGeom>
          <a:noFill/>
        </p:spPr>
        <p:txBody>
          <a:bodyPr wrap="square" rtlCol="0">
            <a:spAutoFit/>
          </a:bodyPr>
          <a:lstStyle/>
          <a:p>
            <a:pPr algn="just">
              <a:lnSpc>
                <a:spcPct val="114000"/>
              </a:lnSpc>
            </a:pPr>
            <a:r>
              <a:rPr lang="en-US" dirty="0">
                <a:latin typeface="Calibri" pitchFamily="34" charset="0"/>
                <a:cs typeface="Calibri" pitchFamily="34" charset="0"/>
              </a:rPr>
              <a:t>Targeted at electrophysiological validations on detailed hippocampal CA1 pyramidal cell model. Simulation outcomes are tested closely against experimental findings. It currently comprises the following tests:</a:t>
            </a:r>
          </a:p>
          <a:p>
            <a:pPr algn="just">
              <a:lnSpc>
                <a:spcPct val="114000"/>
              </a:lnSpc>
            </a:pPr>
            <a:endParaRPr lang="en-US" dirty="0">
              <a:latin typeface="Calibri" pitchFamily="34" charset="0"/>
              <a:cs typeface="Calibri" pitchFamily="34" charset="0"/>
            </a:endParaRPr>
          </a:p>
          <a:p>
            <a:pPr marL="514350" indent="-514350" algn="just">
              <a:lnSpc>
                <a:spcPct val="114000"/>
              </a:lnSpc>
              <a:buSzPct val="75000"/>
              <a:buFont typeface="Wingdings" panose="05000000000000000000" pitchFamily="2" charset="2"/>
              <a:buChar char="q"/>
            </a:pPr>
            <a:r>
              <a:rPr lang="en-US" b="1" dirty="0">
                <a:solidFill>
                  <a:srgbClr val="014A99"/>
                </a:solidFill>
                <a:latin typeface="Calibri" pitchFamily="34" charset="0"/>
                <a:cs typeface="Calibri" pitchFamily="34" charset="0"/>
              </a:rPr>
              <a:t>Somatic Features Test</a:t>
            </a:r>
          </a:p>
          <a:p>
            <a:pPr marL="628650" algn="just">
              <a:lnSpc>
                <a:spcPct val="114000"/>
              </a:lnSpc>
              <a:buSzPct val="75000"/>
            </a:pPr>
            <a:r>
              <a:rPr lang="en-US" i="1" dirty="0">
                <a:latin typeface="Calibri" pitchFamily="34" charset="0"/>
                <a:cs typeface="Calibri" pitchFamily="34" charset="0"/>
              </a:rPr>
              <a:t>Experimental data: </a:t>
            </a:r>
            <a:r>
              <a:rPr lang="en-US" i="1" dirty="0" err="1">
                <a:latin typeface="Calibri" pitchFamily="34" charset="0"/>
                <a:cs typeface="Calibri" pitchFamily="34" charset="0"/>
              </a:rPr>
              <a:t>Migliore</a:t>
            </a:r>
            <a:r>
              <a:rPr lang="en-US" i="1" dirty="0">
                <a:latin typeface="Calibri" pitchFamily="34" charset="0"/>
                <a:cs typeface="Calibri" pitchFamily="34" charset="0"/>
              </a:rPr>
              <a:t> et al. 2018</a:t>
            </a:r>
          </a:p>
          <a:p>
            <a:pPr marL="628650" algn="just">
              <a:lnSpc>
                <a:spcPct val="114000"/>
              </a:lnSpc>
              <a:buSzPct val="75000"/>
            </a:pPr>
            <a:endParaRPr lang="en-US" b="1" i="1" dirty="0">
              <a:solidFill>
                <a:srgbClr val="FF0000"/>
              </a:solidFill>
              <a:latin typeface="Calibri" pitchFamily="34" charset="0"/>
              <a:cs typeface="Calibri" pitchFamily="34" charset="0"/>
            </a:endParaRPr>
          </a:p>
          <a:p>
            <a:pPr marL="514350" indent="-514350" algn="just">
              <a:lnSpc>
                <a:spcPct val="114000"/>
              </a:lnSpc>
              <a:buSzPct val="75000"/>
              <a:buFont typeface="Wingdings" panose="05000000000000000000" pitchFamily="2" charset="2"/>
              <a:buChar char="q"/>
            </a:pPr>
            <a:r>
              <a:rPr lang="en-US" b="1" dirty="0">
                <a:solidFill>
                  <a:srgbClr val="014A99"/>
                </a:solidFill>
                <a:latin typeface="Calibri" pitchFamily="34" charset="0"/>
                <a:cs typeface="Calibri" pitchFamily="34" charset="0"/>
              </a:rPr>
              <a:t>Depolarization Block Test</a:t>
            </a:r>
          </a:p>
          <a:p>
            <a:pPr marL="628650" algn="just">
              <a:lnSpc>
                <a:spcPct val="114000"/>
              </a:lnSpc>
              <a:buSzPct val="75000"/>
            </a:pPr>
            <a:r>
              <a:rPr lang="en-US" i="1" dirty="0">
                <a:latin typeface="Calibri" pitchFamily="34" charset="0"/>
                <a:cs typeface="Calibri" pitchFamily="34" charset="0"/>
              </a:rPr>
              <a:t>Experimental data: Bianchi et al. 2012</a:t>
            </a:r>
          </a:p>
          <a:p>
            <a:pPr marL="628650" algn="just">
              <a:lnSpc>
                <a:spcPct val="114000"/>
              </a:lnSpc>
              <a:buSzPct val="75000"/>
            </a:pPr>
            <a:endParaRPr lang="en-US" i="1" dirty="0">
              <a:latin typeface="Calibri" pitchFamily="34" charset="0"/>
              <a:cs typeface="Calibri" pitchFamily="34" charset="0"/>
            </a:endParaRPr>
          </a:p>
          <a:p>
            <a:pPr marL="514350" indent="-514350" algn="just">
              <a:lnSpc>
                <a:spcPct val="114000"/>
              </a:lnSpc>
              <a:buSzPct val="75000"/>
              <a:buFont typeface="Wingdings" panose="05000000000000000000" pitchFamily="2" charset="2"/>
              <a:buChar char="q"/>
            </a:pPr>
            <a:r>
              <a:rPr lang="en-US" b="1" dirty="0">
                <a:solidFill>
                  <a:srgbClr val="014A99"/>
                </a:solidFill>
                <a:latin typeface="Calibri" pitchFamily="34" charset="0"/>
                <a:cs typeface="Calibri" pitchFamily="34" charset="0"/>
              </a:rPr>
              <a:t>Backpropagating Action Potential (AP) Test</a:t>
            </a:r>
          </a:p>
          <a:p>
            <a:pPr marL="628650" algn="just">
              <a:lnSpc>
                <a:spcPct val="114000"/>
              </a:lnSpc>
              <a:buSzPct val="75000"/>
            </a:pPr>
            <a:r>
              <a:rPr lang="en-US" i="1" dirty="0">
                <a:latin typeface="Calibri" pitchFamily="34" charset="0"/>
                <a:cs typeface="Calibri" pitchFamily="34" charset="0"/>
              </a:rPr>
              <a:t>Experimental data: Golding et al. 2001</a:t>
            </a:r>
          </a:p>
          <a:p>
            <a:pPr marL="628650" algn="just">
              <a:lnSpc>
                <a:spcPct val="114000"/>
              </a:lnSpc>
              <a:buSzPct val="75000"/>
            </a:pPr>
            <a:endParaRPr lang="en-US" dirty="0">
              <a:latin typeface="Calibri" pitchFamily="34" charset="0"/>
              <a:cs typeface="Calibri" pitchFamily="34" charset="0"/>
            </a:endParaRPr>
          </a:p>
          <a:p>
            <a:pPr marL="514350" indent="-514350" algn="just">
              <a:lnSpc>
                <a:spcPct val="114000"/>
              </a:lnSpc>
              <a:buSzPct val="75000"/>
              <a:buFont typeface="Wingdings" panose="05000000000000000000" pitchFamily="2" charset="2"/>
              <a:buChar char="q"/>
            </a:pPr>
            <a:r>
              <a:rPr lang="en-US" b="1" dirty="0">
                <a:solidFill>
                  <a:srgbClr val="014A99"/>
                </a:solidFill>
                <a:latin typeface="Calibri" pitchFamily="34" charset="0"/>
                <a:cs typeface="Calibri" pitchFamily="34" charset="0"/>
              </a:rPr>
              <a:t>Post-Synaptic Potential (PSP) Attenuation Test</a:t>
            </a:r>
          </a:p>
          <a:p>
            <a:pPr marL="628650" algn="just">
              <a:lnSpc>
                <a:spcPct val="114000"/>
              </a:lnSpc>
              <a:buSzPct val="75000"/>
            </a:pPr>
            <a:r>
              <a:rPr lang="en-US" i="1" dirty="0">
                <a:latin typeface="Calibri" pitchFamily="34" charset="0"/>
                <a:cs typeface="Calibri" pitchFamily="34" charset="0"/>
              </a:rPr>
              <a:t>Experimental data: Magee &amp; Cook 2000</a:t>
            </a:r>
          </a:p>
          <a:p>
            <a:pPr marL="628650" algn="just">
              <a:lnSpc>
                <a:spcPct val="114000"/>
              </a:lnSpc>
              <a:buSzPct val="75000"/>
            </a:pPr>
            <a:endParaRPr lang="en-US" i="1" dirty="0">
              <a:latin typeface="Calibri" pitchFamily="34" charset="0"/>
              <a:cs typeface="Calibri" pitchFamily="34" charset="0"/>
            </a:endParaRPr>
          </a:p>
          <a:p>
            <a:pPr marL="514350" indent="-514350" algn="just">
              <a:lnSpc>
                <a:spcPct val="114000"/>
              </a:lnSpc>
              <a:buSzPct val="75000"/>
              <a:buFont typeface="Wingdings" panose="05000000000000000000" pitchFamily="2" charset="2"/>
              <a:buChar char="q"/>
            </a:pPr>
            <a:r>
              <a:rPr lang="en-US" b="1" dirty="0">
                <a:solidFill>
                  <a:srgbClr val="014A99"/>
                </a:solidFill>
                <a:latin typeface="Calibri" pitchFamily="34" charset="0"/>
                <a:cs typeface="Calibri" pitchFamily="34" charset="0"/>
              </a:rPr>
              <a:t>Oblique Integration Test</a:t>
            </a:r>
          </a:p>
          <a:p>
            <a:pPr marL="628650" algn="just">
              <a:lnSpc>
                <a:spcPct val="114000"/>
              </a:lnSpc>
              <a:buSzPct val="75000"/>
            </a:pPr>
            <a:r>
              <a:rPr lang="en-US" i="1" dirty="0">
                <a:latin typeface="Calibri" pitchFamily="34" charset="0"/>
                <a:cs typeface="Calibri" pitchFamily="34" charset="0"/>
              </a:rPr>
              <a:t>Experimental data: </a:t>
            </a:r>
            <a:r>
              <a:rPr lang="en-US" i="1" dirty="0" err="1">
                <a:latin typeface="Calibri" pitchFamily="34" charset="0"/>
                <a:cs typeface="Calibri" pitchFamily="34" charset="0"/>
              </a:rPr>
              <a:t>Losonczy</a:t>
            </a:r>
            <a:r>
              <a:rPr lang="en-US" i="1" dirty="0">
                <a:latin typeface="Calibri" pitchFamily="34" charset="0"/>
                <a:cs typeface="Calibri" pitchFamily="34" charset="0"/>
              </a:rPr>
              <a:t> &amp; Magee 2006</a:t>
            </a:r>
          </a:p>
        </p:txBody>
      </p:sp>
      <p:sp>
        <p:nvSpPr>
          <p:cNvPr id="6" name="TextBox 5">
            <a:extLst>
              <a:ext uri="{FF2B5EF4-FFF2-40B4-BE49-F238E27FC236}">
                <a16:creationId xmlns:a16="http://schemas.microsoft.com/office/drawing/2014/main" id="{1F4432F6-FEA8-4D32-8087-6647EEA99BC0}"/>
              </a:ext>
            </a:extLst>
          </p:cNvPr>
          <p:cNvSpPr txBox="1"/>
          <p:nvPr/>
        </p:nvSpPr>
        <p:spPr>
          <a:xfrm>
            <a:off x="7269481" y="5885098"/>
            <a:ext cx="4312919" cy="646331"/>
          </a:xfrm>
          <a:prstGeom prst="rect">
            <a:avLst/>
          </a:prstGeom>
        </p:spPr>
        <p:txBody>
          <a:bodyPr wrap="square" rtlCol="0">
            <a:spAutoFit/>
          </a:bodyPr>
          <a:lstStyle/>
          <a:p>
            <a:pPr algn="r"/>
            <a:r>
              <a:rPr lang="en-US" i="1" dirty="0">
                <a:solidFill>
                  <a:schemeClr val="accent2">
                    <a:lumMod val="75000"/>
                  </a:schemeClr>
                </a:solidFill>
              </a:rPr>
              <a:t>Developed by </a:t>
            </a:r>
            <a:br>
              <a:rPr lang="en-US" i="1" dirty="0">
                <a:solidFill>
                  <a:schemeClr val="accent2">
                    <a:lumMod val="75000"/>
                  </a:schemeClr>
                </a:solidFill>
              </a:rPr>
            </a:br>
            <a:r>
              <a:rPr lang="en-US" b="1" i="1" dirty="0" err="1">
                <a:solidFill>
                  <a:schemeClr val="accent2">
                    <a:lumMod val="75000"/>
                  </a:schemeClr>
                </a:solidFill>
              </a:rPr>
              <a:t>Sára</a:t>
            </a:r>
            <a:r>
              <a:rPr lang="en-US" b="1" i="1" dirty="0">
                <a:solidFill>
                  <a:schemeClr val="accent2">
                    <a:lumMod val="75000"/>
                  </a:schemeClr>
                </a:solidFill>
              </a:rPr>
              <a:t> </a:t>
            </a:r>
            <a:r>
              <a:rPr lang="en-US" b="1" i="1" dirty="0" err="1">
                <a:solidFill>
                  <a:schemeClr val="accent2">
                    <a:lumMod val="75000"/>
                  </a:schemeClr>
                </a:solidFill>
              </a:rPr>
              <a:t>Saray</a:t>
            </a:r>
            <a:r>
              <a:rPr lang="en-US" i="1" dirty="0">
                <a:solidFill>
                  <a:schemeClr val="accent2">
                    <a:lumMod val="75000"/>
                  </a:schemeClr>
                </a:solidFill>
              </a:rPr>
              <a:t> and </a:t>
            </a:r>
            <a:r>
              <a:rPr lang="en-US" b="1" i="1" dirty="0" err="1">
                <a:solidFill>
                  <a:schemeClr val="accent2">
                    <a:lumMod val="75000"/>
                  </a:schemeClr>
                </a:solidFill>
              </a:rPr>
              <a:t>Szabolcs</a:t>
            </a:r>
            <a:r>
              <a:rPr lang="en-US" b="1" i="1" dirty="0">
                <a:solidFill>
                  <a:schemeClr val="accent2">
                    <a:lumMod val="75000"/>
                  </a:schemeClr>
                </a:solidFill>
              </a:rPr>
              <a:t> </a:t>
            </a:r>
            <a:r>
              <a:rPr lang="en-US" b="1" i="1" dirty="0" err="1">
                <a:solidFill>
                  <a:schemeClr val="accent2">
                    <a:lumMod val="75000"/>
                  </a:schemeClr>
                </a:solidFill>
              </a:rPr>
              <a:t>Káli</a:t>
            </a:r>
            <a:r>
              <a:rPr lang="en-US" i="1" dirty="0">
                <a:solidFill>
                  <a:schemeClr val="accent2">
                    <a:lumMod val="75000"/>
                  </a:schemeClr>
                </a:solidFill>
              </a:rPr>
              <a:t> (IEM, HAS)</a:t>
            </a:r>
          </a:p>
        </p:txBody>
      </p:sp>
    </p:spTree>
    <p:extLst>
      <p:ext uri="{BB962C8B-B14F-4D97-AF65-F5344CB8AC3E}">
        <p14:creationId xmlns:p14="http://schemas.microsoft.com/office/powerpoint/2010/main" val="2289169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F1E7E-9182-4063-A9E9-3BF1E2A0C584}"/>
              </a:ext>
            </a:extLst>
          </p:cNvPr>
          <p:cNvSpPr txBox="1">
            <a:spLocks/>
          </p:cNvSpPr>
          <p:nvPr/>
        </p:nvSpPr>
        <p:spPr>
          <a:xfrm>
            <a:off x="0" y="0"/>
            <a:ext cx="12192000" cy="731520"/>
          </a:xfrm>
          <a:prstGeom prst="rect">
            <a:avLst/>
          </a:prstGeom>
          <a:solidFill>
            <a:schemeClr val="tx1"/>
          </a:solidFill>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2800" b="1" dirty="0">
                <a:solidFill>
                  <a:schemeClr val="bg1"/>
                </a:solidFill>
                <a:latin typeface="Arial" pitchFamily="34" charset="0"/>
                <a:cs typeface="Arial" pitchFamily="34" charset="0"/>
              </a:rPr>
              <a:t>Post-Synaptic Potential (PSP) Attenuation Test</a:t>
            </a:r>
            <a:endParaRPr lang="nl-NL" sz="2800" b="1" dirty="0">
              <a:solidFill>
                <a:schemeClr val="bg1"/>
              </a:solidFill>
              <a:latin typeface="Arial" pitchFamily="34" charset="0"/>
              <a:cs typeface="Arial" pitchFamily="34" charset="0"/>
            </a:endParaRPr>
          </a:p>
        </p:txBody>
      </p:sp>
      <p:grpSp>
        <p:nvGrpSpPr>
          <p:cNvPr id="163" name="Group 162">
            <a:extLst>
              <a:ext uri="{FF2B5EF4-FFF2-40B4-BE49-F238E27FC236}">
                <a16:creationId xmlns:a16="http://schemas.microsoft.com/office/drawing/2014/main" id="{45F55F17-90FD-42B5-9996-21A8D7CEF1EE}"/>
              </a:ext>
            </a:extLst>
          </p:cNvPr>
          <p:cNvGrpSpPr/>
          <p:nvPr/>
        </p:nvGrpSpPr>
        <p:grpSpPr>
          <a:xfrm>
            <a:off x="6272206" y="1213822"/>
            <a:ext cx="3492708" cy="5485150"/>
            <a:chOff x="6272206" y="1213822"/>
            <a:chExt cx="3492708" cy="5485150"/>
          </a:xfrm>
        </p:grpSpPr>
        <p:pic>
          <p:nvPicPr>
            <p:cNvPr id="132" name="Picture 131">
              <a:extLst>
                <a:ext uri="{FF2B5EF4-FFF2-40B4-BE49-F238E27FC236}">
                  <a16:creationId xmlns:a16="http://schemas.microsoft.com/office/drawing/2014/main" id="{BDAF2A5C-24F7-42FD-A864-B153D2F87107}"/>
                </a:ext>
              </a:extLst>
            </p:cNvPr>
            <p:cNvPicPr>
              <a:picLocks noChangeAspect="1"/>
            </p:cNvPicPr>
            <p:nvPr/>
          </p:nvPicPr>
          <p:blipFill>
            <a:blip r:embed="rId2"/>
            <a:stretch>
              <a:fillRect/>
            </a:stretch>
          </p:blipFill>
          <p:spPr>
            <a:xfrm>
              <a:off x="6301500" y="3290521"/>
              <a:ext cx="3451199" cy="1755249"/>
            </a:xfrm>
            <a:prstGeom prst="rect">
              <a:avLst/>
            </a:prstGeom>
          </p:spPr>
        </p:pic>
        <p:pic>
          <p:nvPicPr>
            <p:cNvPr id="133" name="Picture 132">
              <a:extLst>
                <a:ext uri="{FF2B5EF4-FFF2-40B4-BE49-F238E27FC236}">
                  <a16:creationId xmlns:a16="http://schemas.microsoft.com/office/drawing/2014/main" id="{CE83C5F9-0CEB-4924-B72E-D94C7E6618DA}"/>
                </a:ext>
              </a:extLst>
            </p:cNvPr>
            <p:cNvPicPr>
              <a:picLocks noChangeAspect="1"/>
            </p:cNvPicPr>
            <p:nvPr/>
          </p:nvPicPr>
          <p:blipFill>
            <a:blip r:embed="rId3"/>
            <a:stretch>
              <a:fillRect/>
            </a:stretch>
          </p:blipFill>
          <p:spPr>
            <a:xfrm>
              <a:off x="6272206" y="5008951"/>
              <a:ext cx="3492708" cy="1690021"/>
            </a:xfrm>
            <a:prstGeom prst="rect">
              <a:avLst/>
            </a:prstGeom>
          </p:spPr>
        </p:pic>
        <p:sp>
          <p:nvSpPr>
            <p:cNvPr id="135" name="TextBox 134">
              <a:extLst>
                <a:ext uri="{FF2B5EF4-FFF2-40B4-BE49-F238E27FC236}">
                  <a16:creationId xmlns:a16="http://schemas.microsoft.com/office/drawing/2014/main" id="{FC8F1321-FF6B-4D90-AA01-1D98B63BF125}"/>
                </a:ext>
              </a:extLst>
            </p:cNvPr>
            <p:cNvSpPr txBox="1"/>
            <p:nvPr/>
          </p:nvSpPr>
          <p:spPr>
            <a:xfrm>
              <a:off x="7097293" y="1213822"/>
              <a:ext cx="1859612" cy="369332"/>
            </a:xfrm>
            <a:prstGeom prst="rect">
              <a:avLst/>
            </a:prstGeom>
            <a:noFill/>
          </p:spPr>
          <p:txBody>
            <a:bodyPr wrap="none" rtlCol="0">
              <a:spAutoFit/>
            </a:bodyPr>
            <a:lstStyle/>
            <a:p>
              <a:r>
                <a:rPr lang="en-US" b="1" dirty="0">
                  <a:solidFill>
                    <a:schemeClr val="tx1">
                      <a:lumMod val="75000"/>
                      <a:lumOff val="25000"/>
                    </a:schemeClr>
                  </a:solidFill>
                  <a:latin typeface="Calibri" panose="020F0502020204030204" pitchFamily="34" charset="0"/>
                  <a:ea typeface="Verdana" panose="020B0604030504040204" pitchFamily="34" charset="0"/>
                  <a:cs typeface="Calibri" panose="020F0502020204030204" pitchFamily="34" charset="0"/>
                </a:rPr>
                <a:t>Model Responses</a:t>
              </a:r>
            </a:p>
          </p:txBody>
        </p:sp>
        <p:pic>
          <p:nvPicPr>
            <p:cNvPr id="137" name="Picture 136">
              <a:extLst>
                <a:ext uri="{FF2B5EF4-FFF2-40B4-BE49-F238E27FC236}">
                  <a16:creationId xmlns:a16="http://schemas.microsoft.com/office/drawing/2014/main" id="{61679EB0-935F-4C2E-88BE-CE65A1BFD477}"/>
                </a:ext>
              </a:extLst>
            </p:cNvPr>
            <p:cNvPicPr>
              <a:picLocks noChangeAspect="1"/>
            </p:cNvPicPr>
            <p:nvPr/>
          </p:nvPicPr>
          <p:blipFill>
            <a:blip r:embed="rId4"/>
            <a:stretch>
              <a:fillRect/>
            </a:stretch>
          </p:blipFill>
          <p:spPr>
            <a:xfrm>
              <a:off x="6284906" y="1572092"/>
              <a:ext cx="3468989" cy="1755249"/>
            </a:xfrm>
            <a:prstGeom prst="rect">
              <a:avLst/>
            </a:prstGeom>
          </p:spPr>
        </p:pic>
      </p:grpSp>
      <p:grpSp>
        <p:nvGrpSpPr>
          <p:cNvPr id="158" name="Group 157">
            <a:extLst>
              <a:ext uri="{FF2B5EF4-FFF2-40B4-BE49-F238E27FC236}">
                <a16:creationId xmlns:a16="http://schemas.microsoft.com/office/drawing/2014/main" id="{301C3F74-5796-4417-A700-5F7932AED498}"/>
              </a:ext>
            </a:extLst>
          </p:cNvPr>
          <p:cNvGrpSpPr>
            <a:grpSpLocks noChangeAspect="1"/>
          </p:cNvGrpSpPr>
          <p:nvPr/>
        </p:nvGrpSpPr>
        <p:grpSpPr>
          <a:xfrm>
            <a:off x="1928678" y="1187882"/>
            <a:ext cx="3468989" cy="5488843"/>
            <a:chOff x="12192000" y="-107660"/>
            <a:chExt cx="4419600" cy="6992969"/>
          </a:xfrm>
        </p:grpSpPr>
        <p:pic>
          <p:nvPicPr>
            <p:cNvPr id="119" name="Picture 118">
              <a:extLst>
                <a:ext uri="{FF2B5EF4-FFF2-40B4-BE49-F238E27FC236}">
                  <a16:creationId xmlns:a16="http://schemas.microsoft.com/office/drawing/2014/main" id="{F12806F3-828D-4C2C-96EA-A2E05AFC736E}"/>
                </a:ext>
              </a:extLst>
            </p:cNvPr>
            <p:cNvPicPr>
              <a:picLocks noChangeAspect="1"/>
            </p:cNvPicPr>
            <p:nvPr/>
          </p:nvPicPr>
          <p:blipFill>
            <a:blip r:embed="rId5"/>
            <a:stretch>
              <a:fillRect/>
            </a:stretch>
          </p:blipFill>
          <p:spPr>
            <a:xfrm>
              <a:off x="12192000" y="160659"/>
              <a:ext cx="4419600" cy="6724650"/>
            </a:xfrm>
            <a:prstGeom prst="rect">
              <a:avLst/>
            </a:prstGeom>
          </p:spPr>
        </p:pic>
        <p:sp>
          <p:nvSpPr>
            <p:cNvPr id="130" name="Rectangle 129">
              <a:extLst>
                <a:ext uri="{FF2B5EF4-FFF2-40B4-BE49-F238E27FC236}">
                  <a16:creationId xmlns:a16="http://schemas.microsoft.com/office/drawing/2014/main" id="{0FC688BA-B68A-4CBF-AE63-091375F38729}"/>
                </a:ext>
              </a:extLst>
            </p:cNvPr>
            <p:cNvSpPr/>
            <p:nvPr/>
          </p:nvSpPr>
          <p:spPr>
            <a:xfrm>
              <a:off x="13815453" y="191420"/>
              <a:ext cx="1224136" cy="216024"/>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TextBox 130">
              <a:extLst>
                <a:ext uri="{FF2B5EF4-FFF2-40B4-BE49-F238E27FC236}">
                  <a16:creationId xmlns:a16="http://schemas.microsoft.com/office/drawing/2014/main" id="{1FD65AC8-5EB9-423D-B19A-40F07372DACD}"/>
                </a:ext>
              </a:extLst>
            </p:cNvPr>
            <p:cNvSpPr txBox="1"/>
            <p:nvPr/>
          </p:nvSpPr>
          <p:spPr>
            <a:xfrm>
              <a:off x="12875486" y="-107660"/>
              <a:ext cx="2929522" cy="470541"/>
            </a:xfrm>
            <a:prstGeom prst="rect">
              <a:avLst/>
            </a:prstGeom>
            <a:solidFill>
              <a:schemeClr val="bg1"/>
            </a:solidFill>
          </p:spPr>
          <p:txBody>
            <a:bodyPr wrap="none" rtlCol="0">
              <a:spAutoFit/>
            </a:bodyPr>
            <a:lstStyle/>
            <a:p>
              <a:r>
                <a:rPr lang="en-US" b="1" dirty="0">
                  <a:solidFill>
                    <a:schemeClr val="tx1">
                      <a:lumMod val="75000"/>
                      <a:lumOff val="25000"/>
                    </a:schemeClr>
                  </a:solidFill>
                  <a:latin typeface="Calibri" panose="020F0502020204030204" pitchFamily="34" charset="0"/>
                  <a:ea typeface="Verdana" panose="020B0604030504040204" pitchFamily="34" charset="0"/>
                  <a:cs typeface="Calibri" panose="020F0502020204030204" pitchFamily="34" charset="0"/>
                </a:rPr>
                <a:t>Neuronal Morphology</a:t>
              </a:r>
            </a:p>
          </p:txBody>
        </p:sp>
        <p:sp>
          <p:nvSpPr>
            <p:cNvPr id="122" name="TextBox 121">
              <a:extLst>
                <a:ext uri="{FF2B5EF4-FFF2-40B4-BE49-F238E27FC236}">
                  <a16:creationId xmlns:a16="http://schemas.microsoft.com/office/drawing/2014/main" id="{B476073F-379F-4131-AD9B-A1116BFF58E3}"/>
                </a:ext>
              </a:extLst>
            </p:cNvPr>
            <p:cNvSpPr txBox="1"/>
            <p:nvPr/>
          </p:nvSpPr>
          <p:spPr>
            <a:xfrm>
              <a:off x="12494161" y="2341497"/>
              <a:ext cx="1846086" cy="1490047"/>
            </a:xfrm>
            <a:prstGeom prst="rect">
              <a:avLst/>
            </a:prstGeom>
            <a:noFill/>
          </p:spPr>
          <p:txBody>
            <a:bodyPr wrap="square" rtlCol="0">
              <a:spAutoFit/>
            </a:bodyPr>
            <a:lstStyle/>
            <a:p>
              <a:r>
                <a:rPr lang="en-US" sz="1400" b="1" i="1" dirty="0">
                  <a:latin typeface="Calibri" panose="020F0502020204030204" pitchFamily="34" charset="0"/>
                  <a:cs typeface="Calibri" panose="020F0502020204030204" pitchFamily="34" charset="0"/>
                </a:rPr>
                <a:t>Apical Dendrites:</a:t>
              </a:r>
            </a:p>
            <a:p>
              <a:pPr>
                <a:tabLst>
                  <a:tab pos="347663" algn="l"/>
                </a:tabLst>
              </a:pPr>
              <a:r>
                <a:rPr lang="en-US" sz="1400" i="1" dirty="0">
                  <a:latin typeface="Calibri" panose="020F0502020204030204" pitchFamily="34" charset="0"/>
                  <a:cs typeface="Calibri" panose="020F0502020204030204" pitchFamily="34" charset="0"/>
                </a:rPr>
                <a:t>	Trunk</a:t>
              </a:r>
            </a:p>
            <a:p>
              <a:pPr>
                <a:tabLst>
                  <a:tab pos="347663" algn="l"/>
                </a:tabLst>
              </a:pPr>
              <a:r>
                <a:rPr lang="en-US" sz="1400" i="1" dirty="0">
                  <a:latin typeface="Calibri" panose="020F0502020204030204" pitchFamily="34" charset="0"/>
                  <a:cs typeface="Calibri" panose="020F0502020204030204" pitchFamily="34" charset="0"/>
                </a:rPr>
                <a:t>	Tuft</a:t>
              </a:r>
            </a:p>
            <a:p>
              <a:pPr>
                <a:tabLst>
                  <a:tab pos="347663" algn="l"/>
                </a:tabLst>
              </a:pPr>
              <a:r>
                <a:rPr lang="en-US" sz="1400" i="1" dirty="0">
                  <a:latin typeface="Calibri" panose="020F0502020204030204" pitchFamily="34" charset="0"/>
                  <a:cs typeface="Calibri" panose="020F0502020204030204" pitchFamily="34" charset="0"/>
                </a:rPr>
                <a:t>	Oblique</a:t>
              </a:r>
            </a:p>
            <a:p>
              <a:pPr>
                <a:tabLst>
                  <a:tab pos="231775" algn="l"/>
                </a:tabLst>
              </a:pPr>
              <a:endParaRPr lang="en-US" sz="1400" i="1" dirty="0">
                <a:latin typeface="Calibri" panose="020F0502020204030204" pitchFamily="34" charset="0"/>
                <a:cs typeface="Calibri" panose="020F0502020204030204" pitchFamily="34" charset="0"/>
              </a:endParaRPr>
            </a:p>
          </p:txBody>
        </p:sp>
        <p:sp>
          <p:nvSpPr>
            <p:cNvPr id="123" name="Oval 122">
              <a:extLst>
                <a:ext uri="{FF2B5EF4-FFF2-40B4-BE49-F238E27FC236}">
                  <a16:creationId xmlns:a16="http://schemas.microsoft.com/office/drawing/2014/main" id="{74E42A16-F76A-4088-8911-A54AEFE2C0A4}"/>
                </a:ext>
              </a:extLst>
            </p:cNvPr>
            <p:cNvSpPr/>
            <p:nvPr/>
          </p:nvSpPr>
          <p:spPr>
            <a:xfrm>
              <a:off x="12838987" y="2759461"/>
              <a:ext cx="137160" cy="137160"/>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4B1A70C0-A96F-4402-82F7-2A22134F698A}"/>
                </a:ext>
              </a:extLst>
            </p:cNvPr>
            <p:cNvSpPr/>
            <p:nvPr/>
          </p:nvSpPr>
          <p:spPr>
            <a:xfrm>
              <a:off x="12838987" y="3034428"/>
              <a:ext cx="137160" cy="137160"/>
            </a:xfrm>
            <a:prstGeom prst="ellipse">
              <a:avLst/>
            </a:prstGeom>
            <a:solidFill>
              <a:srgbClr val="009A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5DE9412-676B-452D-936D-74C7761C496C}"/>
                </a:ext>
              </a:extLst>
            </p:cNvPr>
            <p:cNvSpPr/>
            <p:nvPr/>
          </p:nvSpPr>
          <p:spPr>
            <a:xfrm>
              <a:off x="12838987" y="3309394"/>
              <a:ext cx="137160" cy="137160"/>
            </a:xfrm>
            <a:prstGeom prst="ellipse">
              <a:avLst/>
            </a:prstGeom>
            <a:solidFill>
              <a:srgbClr val="E5BF1B"/>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94433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F1E7E-9182-4063-A9E9-3BF1E2A0C584}"/>
              </a:ext>
            </a:extLst>
          </p:cNvPr>
          <p:cNvSpPr txBox="1">
            <a:spLocks/>
          </p:cNvSpPr>
          <p:nvPr/>
        </p:nvSpPr>
        <p:spPr>
          <a:xfrm>
            <a:off x="0" y="0"/>
            <a:ext cx="12192000" cy="731520"/>
          </a:xfrm>
          <a:prstGeom prst="rect">
            <a:avLst/>
          </a:prstGeom>
          <a:solidFill>
            <a:schemeClr val="tx1"/>
          </a:solidFill>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2800" b="1" dirty="0">
                <a:solidFill>
                  <a:schemeClr val="bg1"/>
                </a:solidFill>
                <a:latin typeface="Arial" pitchFamily="34" charset="0"/>
                <a:cs typeface="Arial" pitchFamily="34" charset="0"/>
              </a:rPr>
              <a:t>Post-Synaptic Potential (PSP) Attenuation Test</a:t>
            </a:r>
            <a:endParaRPr lang="nl-NL" sz="2800" b="1" dirty="0">
              <a:solidFill>
                <a:schemeClr val="bg1"/>
              </a:solidFill>
              <a:latin typeface="Arial" pitchFamily="34" charset="0"/>
              <a:cs typeface="Arial" pitchFamily="34" charset="0"/>
            </a:endParaRPr>
          </a:p>
        </p:txBody>
      </p:sp>
      <p:pic>
        <p:nvPicPr>
          <p:cNvPr id="134" name="Picture 133">
            <a:extLst>
              <a:ext uri="{FF2B5EF4-FFF2-40B4-BE49-F238E27FC236}">
                <a16:creationId xmlns:a16="http://schemas.microsoft.com/office/drawing/2014/main" id="{316BB069-F042-4D26-89C7-8767291BE25B}"/>
              </a:ext>
            </a:extLst>
          </p:cNvPr>
          <p:cNvPicPr>
            <a:picLocks noChangeAspect="1"/>
          </p:cNvPicPr>
          <p:nvPr/>
        </p:nvPicPr>
        <p:blipFill rotWithShape="1">
          <a:blip r:embed="rId2"/>
          <a:srcRect l="12507" t="72817" r="2625"/>
          <a:stretch/>
        </p:blipFill>
        <p:spPr>
          <a:xfrm>
            <a:off x="6057548" y="2488429"/>
            <a:ext cx="5970764" cy="1881141"/>
          </a:xfrm>
          <a:prstGeom prst="rect">
            <a:avLst/>
          </a:prstGeom>
        </p:spPr>
      </p:pic>
      <p:pic>
        <p:nvPicPr>
          <p:cNvPr id="145" name="Picture 144">
            <a:extLst>
              <a:ext uri="{FF2B5EF4-FFF2-40B4-BE49-F238E27FC236}">
                <a16:creationId xmlns:a16="http://schemas.microsoft.com/office/drawing/2014/main" id="{37C3184E-B146-4981-B62D-9E35D5945645}"/>
              </a:ext>
            </a:extLst>
          </p:cNvPr>
          <p:cNvPicPr>
            <a:picLocks noChangeAspect="1"/>
          </p:cNvPicPr>
          <p:nvPr/>
        </p:nvPicPr>
        <p:blipFill>
          <a:blip r:embed="rId3"/>
          <a:stretch>
            <a:fillRect/>
          </a:stretch>
        </p:blipFill>
        <p:spPr>
          <a:xfrm>
            <a:off x="292100" y="1382853"/>
            <a:ext cx="5799663" cy="4741616"/>
          </a:xfrm>
          <a:prstGeom prst="rect">
            <a:avLst/>
          </a:prstGeom>
        </p:spPr>
      </p:pic>
    </p:spTree>
    <p:extLst>
      <p:ext uri="{BB962C8B-B14F-4D97-AF65-F5344CB8AC3E}">
        <p14:creationId xmlns:p14="http://schemas.microsoft.com/office/powerpoint/2010/main" val="4218794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FB5DA06-3448-47FC-A2DF-249BB7B6E7D0}"/>
              </a:ext>
            </a:extLst>
          </p:cNvPr>
          <p:cNvGrpSpPr/>
          <p:nvPr/>
        </p:nvGrpSpPr>
        <p:grpSpPr>
          <a:xfrm>
            <a:off x="168636" y="2351920"/>
            <a:ext cx="2605713" cy="2834294"/>
            <a:chOff x="168636" y="2351920"/>
            <a:chExt cx="2605713" cy="2834294"/>
          </a:xfrm>
        </p:grpSpPr>
        <p:pic>
          <p:nvPicPr>
            <p:cNvPr id="4" name="Picture 3">
              <a:extLst>
                <a:ext uri="{FF2B5EF4-FFF2-40B4-BE49-F238E27FC236}">
                  <a16:creationId xmlns:a16="http://schemas.microsoft.com/office/drawing/2014/main" id="{029467FC-79A2-437D-B36A-CBE8C174E9C5}"/>
                </a:ext>
              </a:extLst>
            </p:cNvPr>
            <p:cNvPicPr>
              <a:picLocks noChangeAspect="1"/>
            </p:cNvPicPr>
            <p:nvPr/>
          </p:nvPicPr>
          <p:blipFill>
            <a:blip r:embed="rId2"/>
            <a:stretch>
              <a:fillRect/>
            </a:stretch>
          </p:blipFill>
          <p:spPr>
            <a:xfrm>
              <a:off x="466605" y="2890530"/>
              <a:ext cx="2009775" cy="2295684"/>
            </a:xfrm>
            <a:prstGeom prst="rect">
              <a:avLst/>
            </a:prstGeom>
          </p:spPr>
        </p:pic>
        <p:sp>
          <p:nvSpPr>
            <p:cNvPr id="13" name="TextBox 12">
              <a:extLst>
                <a:ext uri="{FF2B5EF4-FFF2-40B4-BE49-F238E27FC236}">
                  <a16:creationId xmlns:a16="http://schemas.microsoft.com/office/drawing/2014/main" id="{D08F0BE4-4229-4FE6-BFBA-FA49A37B5381}"/>
                </a:ext>
              </a:extLst>
            </p:cNvPr>
            <p:cNvSpPr txBox="1"/>
            <p:nvPr/>
          </p:nvSpPr>
          <p:spPr>
            <a:xfrm>
              <a:off x="168636" y="2351920"/>
              <a:ext cx="2605713" cy="646331"/>
            </a:xfrm>
            <a:prstGeom prst="rect">
              <a:avLst/>
            </a:prstGeom>
            <a:solidFill>
              <a:schemeClr val="bg1"/>
            </a:solidFill>
          </p:spPr>
          <p:txBody>
            <a:bodyPr wrap="none" rtlCol="0">
              <a:spAutoFit/>
            </a:bodyPr>
            <a:lstStyle/>
            <a:p>
              <a:pPr algn="ctr"/>
              <a:r>
                <a:rPr lang="en-US" b="1" dirty="0">
                  <a:solidFill>
                    <a:schemeClr val="tx1">
                      <a:lumMod val="75000"/>
                      <a:lumOff val="25000"/>
                    </a:schemeClr>
                  </a:solidFill>
                  <a:latin typeface="Calibri" panose="020F0502020204030204" pitchFamily="34" charset="0"/>
                  <a:ea typeface="Verdana" panose="020B0604030504040204" pitchFamily="34" charset="0"/>
                  <a:cs typeface="Calibri" panose="020F0502020204030204" pitchFamily="34" charset="0"/>
                </a:rPr>
                <a:t>Data Store</a:t>
              </a:r>
            </a:p>
            <a:p>
              <a:pPr algn="ctr"/>
              <a:r>
                <a:rPr lang="en-US" i="1" dirty="0">
                  <a:solidFill>
                    <a:schemeClr val="tx1">
                      <a:lumMod val="75000"/>
                      <a:lumOff val="25000"/>
                    </a:schemeClr>
                  </a:solidFill>
                  <a:latin typeface="Calibri" panose="020F0502020204030204" pitchFamily="34" charset="0"/>
                  <a:ea typeface="Verdana" panose="020B0604030504040204" pitchFamily="34" charset="0"/>
                  <a:cs typeface="Calibri" panose="020F0502020204030204" pitchFamily="34" charset="0"/>
                </a:rPr>
                <a:t>(e.g. CSCS Pollux Storage)</a:t>
              </a:r>
            </a:p>
          </p:txBody>
        </p:sp>
      </p:grpSp>
      <p:sp>
        <p:nvSpPr>
          <p:cNvPr id="66" name="Title 1"/>
          <p:cNvSpPr txBox="1">
            <a:spLocks/>
          </p:cNvSpPr>
          <p:nvPr/>
        </p:nvSpPr>
        <p:spPr>
          <a:xfrm>
            <a:off x="0" y="0"/>
            <a:ext cx="12192000" cy="731520"/>
          </a:xfrm>
          <a:prstGeom prst="rect">
            <a:avLst/>
          </a:prstGeom>
          <a:solidFill>
            <a:schemeClr val="tx1"/>
          </a:solidFill>
        </p:spPr>
        <p:txBody>
          <a:bodyPr anchor="ctr"/>
          <a:lstStyle>
            <a:defPPr>
              <a:defRPr lang="en-US"/>
            </a:defPPr>
            <a:lvl1pPr algn="ctr" fontAlgn="base">
              <a:spcBef>
                <a:spcPct val="0"/>
              </a:spcBef>
              <a:spcAft>
                <a:spcPct val="0"/>
              </a:spcAft>
              <a:defRPr sz="2800" b="1">
                <a:solidFill>
                  <a:schemeClr val="bg1"/>
                </a:solidFill>
                <a:ea typeface="+mj-ea"/>
                <a:cs typeface="Times New Roman" pitchFamily="18" charset="0"/>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US" dirty="0"/>
              <a:t>Validation Framework – Various Components</a:t>
            </a:r>
          </a:p>
        </p:txBody>
      </p:sp>
      <p:grpSp>
        <p:nvGrpSpPr>
          <p:cNvPr id="7" name="Group 6">
            <a:extLst>
              <a:ext uri="{FF2B5EF4-FFF2-40B4-BE49-F238E27FC236}">
                <a16:creationId xmlns:a16="http://schemas.microsoft.com/office/drawing/2014/main" id="{FF5E367F-EEF1-4121-8FBE-2C801ABFEE72}"/>
              </a:ext>
            </a:extLst>
          </p:cNvPr>
          <p:cNvGrpSpPr/>
          <p:nvPr/>
        </p:nvGrpSpPr>
        <p:grpSpPr>
          <a:xfrm>
            <a:off x="2184400" y="1056407"/>
            <a:ext cx="7108056" cy="5562600"/>
            <a:chOff x="2438400" y="1056407"/>
            <a:chExt cx="7108056" cy="5562600"/>
          </a:xfrm>
        </p:grpSpPr>
        <p:grpSp>
          <p:nvGrpSpPr>
            <p:cNvPr id="3" name="Group 2">
              <a:extLst>
                <a:ext uri="{FF2B5EF4-FFF2-40B4-BE49-F238E27FC236}">
                  <a16:creationId xmlns:a16="http://schemas.microsoft.com/office/drawing/2014/main" id="{3F059A75-1E58-4934-AEF8-AECF6E6921F8}"/>
                </a:ext>
              </a:extLst>
            </p:cNvPr>
            <p:cNvGrpSpPr/>
            <p:nvPr/>
          </p:nvGrpSpPr>
          <p:grpSpPr>
            <a:xfrm>
              <a:off x="3712778" y="1056407"/>
              <a:ext cx="4559300" cy="5562600"/>
              <a:chOff x="3695700" y="1056407"/>
              <a:chExt cx="4559300" cy="5562600"/>
            </a:xfrm>
          </p:grpSpPr>
          <p:sp>
            <p:nvSpPr>
              <p:cNvPr id="2" name="Rectangle: Rounded Corners 1">
                <a:extLst>
                  <a:ext uri="{FF2B5EF4-FFF2-40B4-BE49-F238E27FC236}">
                    <a16:creationId xmlns:a16="http://schemas.microsoft.com/office/drawing/2014/main" id="{C4B5D101-D2A1-42C4-843F-485E3B277604}"/>
                  </a:ext>
                </a:extLst>
              </p:cNvPr>
              <p:cNvSpPr/>
              <p:nvPr/>
            </p:nvSpPr>
            <p:spPr>
              <a:xfrm>
                <a:off x="3695700" y="1056407"/>
                <a:ext cx="4559300" cy="5562600"/>
              </a:xfrm>
              <a:prstGeom prst="roundRect">
                <a:avLst>
                  <a:gd name="adj" fmla="val 9982"/>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p:cNvPicPr>
                <a:picLocks noChangeAspect="1"/>
              </p:cNvPicPr>
              <p:nvPr/>
            </p:nvPicPr>
            <p:blipFill rotWithShape="1">
              <a:blip r:embed="rId3"/>
              <a:srcRect t="8218"/>
              <a:stretch/>
            </p:blipFill>
            <p:spPr>
              <a:xfrm>
                <a:off x="3980998" y="1324260"/>
                <a:ext cx="3988704" cy="5026894"/>
              </a:xfrm>
              <a:prstGeom prst="rect">
                <a:avLst/>
              </a:prstGeom>
            </p:spPr>
          </p:pic>
        </p:grpSp>
        <p:sp>
          <p:nvSpPr>
            <p:cNvPr id="11" name="Arrow: Left-Right 10">
              <a:extLst>
                <a:ext uri="{FF2B5EF4-FFF2-40B4-BE49-F238E27FC236}">
                  <a16:creationId xmlns:a16="http://schemas.microsoft.com/office/drawing/2014/main" id="{793A1E6F-AED3-46B5-B501-BF697AA78098}"/>
                </a:ext>
              </a:extLst>
            </p:cNvPr>
            <p:cNvSpPr/>
            <p:nvPr/>
          </p:nvSpPr>
          <p:spPr>
            <a:xfrm>
              <a:off x="8454256" y="3695700"/>
              <a:ext cx="1092200" cy="4699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Left-Right 5">
              <a:extLst>
                <a:ext uri="{FF2B5EF4-FFF2-40B4-BE49-F238E27FC236}">
                  <a16:creationId xmlns:a16="http://schemas.microsoft.com/office/drawing/2014/main" id="{C9B9C3C2-4C28-4AEA-BCBF-63A7D451B0F7}"/>
                </a:ext>
              </a:extLst>
            </p:cNvPr>
            <p:cNvSpPr/>
            <p:nvPr/>
          </p:nvSpPr>
          <p:spPr>
            <a:xfrm>
              <a:off x="2438400" y="3695700"/>
              <a:ext cx="1092200" cy="4699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FCD8C860-8440-4B1D-8D9F-E5D11301B92C}"/>
              </a:ext>
            </a:extLst>
          </p:cNvPr>
          <p:cNvGrpSpPr/>
          <p:nvPr/>
        </p:nvGrpSpPr>
        <p:grpSpPr>
          <a:xfrm>
            <a:off x="9508355" y="2117654"/>
            <a:ext cx="2260918" cy="3012524"/>
            <a:chOff x="9508355" y="2117654"/>
            <a:chExt cx="2260918" cy="3012524"/>
          </a:xfrm>
        </p:grpSpPr>
        <p:pic>
          <p:nvPicPr>
            <p:cNvPr id="5" name="Picture 4">
              <a:extLst>
                <a:ext uri="{FF2B5EF4-FFF2-40B4-BE49-F238E27FC236}">
                  <a16:creationId xmlns:a16="http://schemas.microsoft.com/office/drawing/2014/main" id="{C51994A2-CB84-4E6B-B9E7-AFC13FE3FBA6}"/>
                </a:ext>
              </a:extLst>
            </p:cNvPr>
            <p:cNvPicPr>
              <a:picLocks noChangeAspect="1"/>
            </p:cNvPicPr>
            <p:nvPr/>
          </p:nvPicPr>
          <p:blipFill>
            <a:blip r:embed="rId4"/>
            <a:stretch>
              <a:fillRect/>
            </a:stretch>
          </p:blipFill>
          <p:spPr>
            <a:xfrm>
              <a:off x="9508355" y="2875523"/>
              <a:ext cx="2260918" cy="2254655"/>
            </a:xfrm>
            <a:prstGeom prst="rect">
              <a:avLst/>
            </a:prstGeom>
          </p:spPr>
        </p:pic>
        <p:sp>
          <p:nvSpPr>
            <p:cNvPr id="15" name="TextBox 14">
              <a:extLst>
                <a:ext uri="{FF2B5EF4-FFF2-40B4-BE49-F238E27FC236}">
                  <a16:creationId xmlns:a16="http://schemas.microsoft.com/office/drawing/2014/main" id="{5F029061-D529-4F75-82B3-C56ECF327783}"/>
                </a:ext>
              </a:extLst>
            </p:cNvPr>
            <p:cNvSpPr txBox="1"/>
            <p:nvPr/>
          </p:nvSpPr>
          <p:spPr>
            <a:xfrm>
              <a:off x="9843692" y="2117654"/>
              <a:ext cx="1590244" cy="646331"/>
            </a:xfrm>
            <a:prstGeom prst="rect">
              <a:avLst/>
            </a:prstGeom>
            <a:solidFill>
              <a:schemeClr val="bg1"/>
            </a:solidFill>
          </p:spPr>
          <p:txBody>
            <a:bodyPr wrap="none" rtlCol="0">
              <a:spAutoFit/>
            </a:bodyPr>
            <a:lstStyle/>
            <a:p>
              <a:pPr algn="ctr"/>
              <a:r>
                <a:rPr lang="en-US" b="1" dirty="0">
                  <a:solidFill>
                    <a:schemeClr val="tx1">
                      <a:lumMod val="75000"/>
                      <a:lumOff val="25000"/>
                    </a:schemeClr>
                  </a:solidFill>
                  <a:latin typeface="Calibri" panose="020F0502020204030204" pitchFamily="34" charset="0"/>
                  <a:ea typeface="Verdana" panose="020B0604030504040204" pitchFamily="34" charset="0"/>
                  <a:cs typeface="Calibri" panose="020F0502020204030204" pitchFamily="34" charset="0"/>
                </a:rPr>
                <a:t>HPC Resources</a:t>
              </a:r>
            </a:p>
            <a:p>
              <a:pPr algn="ctr"/>
              <a:r>
                <a:rPr lang="en-US" i="1" dirty="0">
                  <a:solidFill>
                    <a:schemeClr val="tx1">
                      <a:lumMod val="75000"/>
                      <a:lumOff val="25000"/>
                    </a:schemeClr>
                  </a:solidFill>
                  <a:latin typeface="Calibri" panose="020F0502020204030204" pitchFamily="34" charset="0"/>
                  <a:ea typeface="Verdana" panose="020B0604030504040204" pitchFamily="34" charset="0"/>
                  <a:cs typeface="Calibri" panose="020F0502020204030204" pitchFamily="34" charset="0"/>
                </a:rPr>
                <a:t>(e.g. </a:t>
              </a:r>
              <a:r>
                <a:rPr lang="en-US" i="1" dirty="0" err="1">
                  <a:solidFill>
                    <a:schemeClr val="tx1">
                      <a:lumMod val="75000"/>
                      <a:lumOff val="25000"/>
                    </a:schemeClr>
                  </a:solidFill>
                  <a:latin typeface="Calibri" panose="020F0502020204030204" pitchFamily="34" charset="0"/>
                  <a:ea typeface="Verdana" panose="020B0604030504040204" pitchFamily="34" charset="0"/>
                  <a:cs typeface="Calibri" panose="020F0502020204030204" pitchFamily="34" charset="0"/>
                </a:rPr>
                <a:t>Jureca</a:t>
              </a:r>
              <a:r>
                <a:rPr lang="en-US" i="1" dirty="0">
                  <a:solidFill>
                    <a:schemeClr val="tx1">
                      <a:lumMod val="75000"/>
                      <a:lumOff val="25000"/>
                    </a:schemeClr>
                  </a:solidFill>
                  <a:latin typeface="Calibri" panose="020F0502020204030204" pitchFamily="34" charset="0"/>
                  <a:ea typeface="Verdana" panose="020B0604030504040204" pitchFamily="34" charset="0"/>
                  <a:cs typeface="Calibri" panose="020F0502020204030204" pitchFamily="34" charset="0"/>
                </a:rPr>
                <a:t>)</a:t>
              </a:r>
            </a:p>
          </p:txBody>
        </p:sp>
      </p:grpSp>
    </p:spTree>
    <p:extLst>
      <p:ext uri="{BB962C8B-B14F-4D97-AF65-F5344CB8AC3E}">
        <p14:creationId xmlns:p14="http://schemas.microsoft.com/office/powerpoint/2010/main" val="3953627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2B3ABC07-7934-4E4E-A177-861DE8280070}"/>
              </a:ext>
            </a:extLst>
          </p:cNvPr>
          <p:cNvSpPr>
            <a:spLocks noGrp="1"/>
          </p:cNvSpPr>
          <p:nvPr>
            <p:ph type="sldNum" sz="quarter" idx="12"/>
          </p:nvPr>
        </p:nvSpPr>
        <p:spPr/>
        <p:txBody>
          <a:bodyPr/>
          <a:lstStyle/>
          <a:p>
            <a:pPr lvl="0"/>
            <a:fld id="{D6596A88-8D14-5D45-B13B-7D2E50A25E15}" type="slidenum">
              <a:t>28</a:t>
            </a:fld>
            <a:r>
              <a:rPr lang="en-US"/>
              <a:t> /</a:t>
            </a:r>
          </a:p>
        </p:txBody>
      </p:sp>
      <p:pic>
        <p:nvPicPr>
          <p:cNvPr id="3" name="">
            <a:extLst>
              <a:ext uri="{FF2B5EF4-FFF2-40B4-BE49-F238E27FC236}">
                <a16:creationId xmlns:a16="http://schemas.microsoft.com/office/drawing/2014/main" id="{CD2D154B-7FC5-9649-B6DB-DCF1B4CF84D7}"/>
              </a:ext>
            </a:extLst>
          </p:cNvPr>
          <p:cNvPicPr>
            <a:picLocks noChangeAspect="1"/>
          </p:cNvPicPr>
          <p:nvPr/>
        </p:nvPicPr>
        <p:blipFill>
          <a:blip r:embed="rId3">
            <a:lum/>
            <a:alphaModFix/>
          </a:blip>
          <a:srcRect/>
          <a:stretch>
            <a:fillRect/>
          </a:stretch>
        </p:blipFill>
        <p:spPr>
          <a:xfrm>
            <a:off x="2920979" y="1261927"/>
            <a:ext cx="6653526" cy="5083629"/>
          </a:xfrm>
          <a:prstGeom prst="rect">
            <a:avLst/>
          </a:prstGeom>
          <a:noFill/>
          <a:ln>
            <a:noFill/>
          </a:ln>
        </p:spPr>
      </p:pic>
      <p:sp>
        <p:nvSpPr>
          <p:cNvPr id="5" name="Title 1" descr=" 4">
            <a:extLst>
              <a:ext uri="{FF2B5EF4-FFF2-40B4-BE49-F238E27FC236}">
                <a16:creationId xmlns:a16="http://schemas.microsoft.com/office/drawing/2014/main" id="{67293146-990A-1149-B070-49F560897BFA}"/>
              </a:ext>
            </a:extLst>
          </p:cNvPr>
          <p:cNvSpPr txBox="1">
            <a:spLocks/>
          </p:cNvSpPr>
          <p:nvPr/>
        </p:nvSpPr>
        <p:spPr>
          <a:xfrm>
            <a:off x="0" y="0"/>
            <a:ext cx="12192000" cy="731520"/>
          </a:xfrm>
          <a:prstGeom prst="rect">
            <a:avLst/>
          </a:prstGeom>
          <a:solidFill>
            <a:schemeClr val="tx1"/>
          </a:solidFill>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2800" b="1" dirty="0">
                <a:solidFill>
                  <a:schemeClr val="bg1"/>
                </a:solidFill>
                <a:latin typeface="+mn-lt"/>
              </a:rPr>
              <a:t>Summary</a:t>
            </a:r>
            <a:endParaRPr lang="en-US" sz="2800" b="1" dirty="0">
              <a:solidFill>
                <a:schemeClr val="bg1"/>
              </a:solidFill>
              <a:latin typeface="+mn-lt"/>
              <a:cs typeface="Times New Roman" pitchFamily="18" charset="0"/>
            </a:endParaRPr>
          </a:p>
        </p:txBody>
      </p:sp>
    </p:spTree>
    <p:extLst>
      <p:ext uri="{BB962C8B-B14F-4D97-AF65-F5344CB8AC3E}">
        <p14:creationId xmlns:p14="http://schemas.microsoft.com/office/powerpoint/2010/main" val="2623035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A9D67FF6-AF51-4446-B6D2-7D5E068EAF61}"/>
              </a:ext>
            </a:extLst>
          </p:cNvPr>
          <p:cNvSpPr>
            <a:spLocks noGrp="1"/>
          </p:cNvSpPr>
          <p:nvPr>
            <p:ph type="sldNum" sz="quarter" idx="12"/>
          </p:nvPr>
        </p:nvSpPr>
        <p:spPr/>
        <p:txBody>
          <a:bodyPr/>
          <a:lstStyle/>
          <a:p>
            <a:pPr lvl="0"/>
            <a:fld id="{70E0AB2F-B344-2149-8662-2FAB8DD49614}" type="slidenum">
              <a:t>29</a:t>
            </a:fld>
            <a:r>
              <a:rPr lang="en-US"/>
              <a:t> /</a:t>
            </a:r>
          </a:p>
        </p:txBody>
      </p:sp>
      <p:pic>
        <p:nvPicPr>
          <p:cNvPr id="3" name="">
            <a:extLst>
              <a:ext uri="{FF2B5EF4-FFF2-40B4-BE49-F238E27FC236}">
                <a16:creationId xmlns:a16="http://schemas.microsoft.com/office/drawing/2014/main" id="{862EB634-58ED-1E4F-9825-11497C06CA09}"/>
              </a:ext>
            </a:extLst>
          </p:cNvPr>
          <p:cNvPicPr>
            <a:picLocks noChangeAspect="1"/>
          </p:cNvPicPr>
          <p:nvPr/>
        </p:nvPicPr>
        <p:blipFill>
          <a:blip r:embed="rId3">
            <a:lum/>
            <a:alphaModFix/>
          </a:blip>
          <a:srcRect/>
          <a:stretch>
            <a:fillRect/>
          </a:stretch>
        </p:blipFill>
        <p:spPr>
          <a:xfrm>
            <a:off x="2920979" y="1261927"/>
            <a:ext cx="6653526" cy="5083629"/>
          </a:xfrm>
          <a:prstGeom prst="rect">
            <a:avLst/>
          </a:prstGeom>
          <a:noFill/>
          <a:ln>
            <a:noFill/>
          </a:ln>
        </p:spPr>
      </p:pic>
      <p:sp>
        <p:nvSpPr>
          <p:cNvPr id="5" name="Title 1" descr=" 4">
            <a:extLst>
              <a:ext uri="{FF2B5EF4-FFF2-40B4-BE49-F238E27FC236}">
                <a16:creationId xmlns:a16="http://schemas.microsoft.com/office/drawing/2014/main" id="{F5860AAC-496C-A945-AE84-39C2804379D0}"/>
              </a:ext>
            </a:extLst>
          </p:cNvPr>
          <p:cNvSpPr txBox="1">
            <a:spLocks/>
          </p:cNvSpPr>
          <p:nvPr/>
        </p:nvSpPr>
        <p:spPr>
          <a:xfrm>
            <a:off x="0" y="0"/>
            <a:ext cx="12192000" cy="731520"/>
          </a:xfrm>
          <a:prstGeom prst="rect">
            <a:avLst/>
          </a:prstGeom>
          <a:solidFill>
            <a:schemeClr val="tx1"/>
          </a:solidFill>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2800" b="1" dirty="0">
                <a:solidFill>
                  <a:schemeClr val="bg1"/>
                </a:solidFill>
                <a:latin typeface="+mn-lt"/>
              </a:rPr>
              <a:t>Summary</a:t>
            </a:r>
            <a:endParaRPr lang="en-US" sz="2800" b="1" dirty="0">
              <a:solidFill>
                <a:schemeClr val="bg1"/>
              </a:solidFill>
              <a:latin typeface="+mn-lt"/>
              <a:cs typeface="Times New Roman" pitchFamily="18" charset="0"/>
            </a:endParaRPr>
          </a:p>
        </p:txBody>
      </p:sp>
    </p:spTree>
    <p:extLst>
      <p:ext uri="{BB962C8B-B14F-4D97-AF65-F5344CB8AC3E}">
        <p14:creationId xmlns:p14="http://schemas.microsoft.com/office/powerpoint/2010/main" val="215855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3C19902C-4D86-E24F-91E7-1DAE1D40CEBF}"/>
              </a:ext>
            </a:extLst>
          </p:cNvPr>
          <p:cNvSpPr>
            <a:spLocks noGrp="1"/>
          </p:cNvSpPr>
          <p:nvPr>
            <p:ph type="sldNum" sz="quarter" idx="12"/>
          </p:nvPr>
        </p:nvSpPr>
        <p:spPr/>
        <p:txBody>
          <a:bodyPr/>
          <a:lstStyle/>
          <a:p>
            <a:pPr lvl="0"/>
            <a:fld id="{D033262D-5F1E-3740-BEE7-281110BC2928}" type="slidenum">
              <a:t>3</a:t>
            </a:fld>
            <a:r>
              <a:rPr lang="en-US"/>
              <a:t> /</a:t>
            </a:r>
          </a:p>
        </p:txBody>
      </p:sp>
      <p:pic>
        <p:nvPicPr>
          <p:cNvPr id="3" name="">
            <a:extLst>
              <a:ext uri="{FF2B5EF4-FFF2-40B4-BE49-F238E27FC236}">
                <a16:creationId xmlns:a16="http://schemas.microsoft.com/office/drawing/2014/main" id="{763997ED-CACB-944E-97F3-0A22356205CE}"/>
              </a:ext>
            </a:extLst>
          </p:cNvPr>
          <p:cNvPicPr>
            <a:picLocks noChangeAspect="1"/>
          </p:cNvPicPr>
          <p:nvPr/>
        </p:nvPicPr>
        <p:blipFill>
          <a:blip r:embed="rId3">
            <a:lum/>
            <a:alphaModFix/>
          </a:blip>
          <a:srcRect/>
          <a:stretch>
            <a:fillRect/>
          </a:stretch>
        </p:blipFill>
        <p:spPr>
          <a:xfrm>
            <a:off x="3411184" y="1407583"/>
            <a:ext cx="5952347" cy="4861551"/>
          </a:xfrm>
          <a:prstGeom prst="rect">
            <a:avLst/>
          </a:prstGeom>
          <a:noFill/>
          <a:ln>
            <a:noFill/>
          </a:ln>
        </p:spPr>
      </p:pic>
      <p:sp>
        <p:nvSpPr>
          <p:cNvPr id="6" name="Title 1" descr=" 4">
            <a:extLst>
              <a:ext uri="{FF2B5EF4-FFF2-40B4-BE49-F238E27FC236}">
                <a16:creationId xmlns:a16="http://schemas.microsoft.com/office/drawing/2014/main" id="{680E9353-F946-1C45-94A0-3939CFED03BA}"/>
              </a:ext>
            </a:extLst>
          </p:cNvPr>
          <p:cNvSpPr txBox="1">
            <a:spLocks/>
          </p:cNvSpPr>
          <p:nvPr/>
        </p:nvSpPr>
        <p:spPr>
          <a:xfrm>
            <a:off x="0" y="0"/>
            <a:ext cx="12192000" cy="731520"/>
          </a:xfrm>
          <a:prstGeom prst="rect">
            <a:avLst/>
          </a:prstGeom>
          <a:solidFill>
            <a:schemeClr val="tx1"/>
          </a:solidFill>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2800" b="1" dirty="0">
                <a:solidFill>
                  <a:schemeClr val="bg1"/>
                </a:solidFill>
                <a:latin typeface="+mn-lt"/>
                <a:cs typeface="Times New Roman" pitchFamily="18" charset="0"/>
              </a:rPr>
              <a:t>Motivation</a:t>
            </a:r>
          </a:p>
        </p:txBody>
      </p:sp>
      <p:sp>
        <p:nvSpPr>
          <p:cNvPr id="8" name="Rectangle 7">
            <a:extLst>
              <a:ext uri="{FF2B5EF4-FFF2-40B4-BE49-F238E27FC236}">
                <a16:creationId xmlns:a16="http://schemas.microsoft.com/office/drawing/2014/main" id="{DC99472B-CA90-ED44-B314-A1F827CFDF75}"/>
              </a:ext>
            </a:extLst>
          </p:cNvPr>
          <p:cNvSpPr/>
          <p:nvPr/>
        </p:nvSpPr>
        <p:spPr>
          <a:xfrm>
            <a:off x="448542" y="5091080"/>
            <a:ext cx="3915508" cy="923330"/>
          </a:xfrm>
          <a:prstGeom prst="rect">
            <a:avLst/>
          </a:prstGeom>
        </p:spPr>
        <p:txBody>
          <a:bodyPr wrap="square">
            <a:spAutoFit/>
          </a:bodyPr>
          <a:lstStyle/>
          <a:p>
            <a:pPr hangingPunct="0">
              <a:defRPr sz="1800"/>
            </a:pPr>
            <a:r>
              <a:rPr lang="en-US" i="1" dirty="0">
                <a:latin typeface="Liberation Sans" pitchFamily="18"/>
                <a:ea typeface="DejaVu Sans" pitchFamily="2"/>
                <a:cs typeface="DejaVu Sans" pitchFamily="2"/>
              </a:rPr>
              <a:t>Model production pipeline within the infrastructure and research goals of the Human Brain Project</a:t>
            </a:r>
          </a:p>
        </p:txBody>
      </p:sp>
    </p:spTree>
    <p:extLst>
      <p:ext uri="{BB962C8B-B14F-4D97-AF65-F5344CB8AC3E}">
        <p14:creationId xmlns:p14="http://schemas.microsoft.com/office/powerpoint/2010/main" val="2904695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861A6354-6573-8A4B-81EF-1584212F52D7}"/>
              </a:ext>
            </a:extLst>
          </p:cNvPr>
          <p:cNvSpPr>
            <a:spLocks noGrp="1"/>
          </p:cNvSpPr>
          <p:nvPr>
            <p:ph type="sldNum" sz="quarter" idx="12"/>
          </p:nvPr>
        </p:nvSpPr>
        <p:spPr/>
        <p:txBody>
          <a:bodyPr/>
          <a:lstStyle/>
          <a:p>
            <a:pPr lvl="0"/>
            <a:fld id="{8D17853E-2C1A-554A-98CD-E86D57A15ED1}" type="slidenum">
              <a:t>30</a:t>
            </a:fld>
            <a:r>
              <a:rPr lang="en-US"/>
              <a:t> /</a:t>
            </a:r>
          </a:p>
        </p:txBody>
      </p:sp>
      <p:pic>
        <p:nvPicPr>
          <p:cNvPr id="3" name="">
            <a:extLst>
              <a:ext uri="{FF2B5EF4-FFF2-40B4-BE49-F238E27FC236}">
                <a16:creationId xmlns:a16="http://schemas.microsoft.com/office/drawing/2014/main" id="{FECB9EB1-4AEC-F841-A37D-B198F3625D8C}"/>
              </a:ext>
            </a:extLst>
          </p:cNvPr>
          <p:cNvPicPr>
            <a:picLocks noChangeAspect="1"/>
          </p:cNvPicPr>
          <p:nvPr/>
        </p:nvPicPr>
        <p:blipFill>
          <a:blip r:embed="rId3">
            <a:lum/>
            <a:alphaModFix/>
          </a:blip>
          <a:srcRect/>
          <a:stretch>
            <a:fillRect/>
          </a:stretch>
        </p:blipFill>
        <p:spPr>
          <a:xfrm>
            <a:off x="2920979" y="1261927"/>
            <a:ext cx="6653526" cy="5083629"/>
          </a:xfrm>
          <a:prstGeom prst="rect">
            <a:avLst/>
          </a:prstGeom>
          <a:noFill/>
          <a:ln>
            <a:noFill/>
          </a:ln>
        </p:spPr>
      </p:pic>
      <p:sp>
        <p:nvSpPr>
          <p:cNvPr id="5" name="Title 1" descr=" 4">
            <a:extLst>
              <a:ext uri="{FF2B5EF4-FFF2-40B4-BE49-F238E27FC236}">
                <a16:creationId xmlns:a16="http://schemas.microsoft.com/office/drawing/2014/main" id="{F597C52F-2034-0349-92D5-4BEE9A0A13A6}"/>
              </a:ext>
            </a:extLst>
          </p:cNvPr>
          <p:cNvSpPr txBox="1">
            <a:spLocks/>
          </p:cNvSpPr>
          <p:nvPr/>
        </p:nvSpPr>
        <p:spPr>
          <a:xfrm>
            <a:off x="0" y="0"/>
            <a:ext cx="12192000" cy="731520"/>
          </a:xfrm>
          <a:prstGeom prst="rect">
            <a:avLst/>
          </a:prstGeom>
          <a:solidFill>
            <a:schemeClr val="tx1"/>
          </a:solidFill>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2800" b="1" dirty="0">
                <a:solidFill>
                  <a:schemeClr val="bg1"/>
                </a:solidFill>
                <a:latin typeface="+mn-lt"/>
              </a:rPr>
              <a:t>Summary</a:t>
            </a:r>
            <a:endParaRPr lang="en-US" sz="2800" b="1" dirty="0">
              <a:solidFill>
                <a:schemeClr val="bg1"/>
              </a:solidFill>
              <a:latin typeface="+mn-lt"/>
              <a:cs typeface="Times New Roman" pitchFamily="18" charset="0"/>
            </a:endParaRPr>
          </a:p>
        </p:txBody>
      </p:sp>
    </p:spTree>
    <p:extLst>
      <p:ext uri="{BB962C8B-B14F-4D97-AF65-F5344CB8AC3E}">
        <p14:creationId xmlns:p14="http://schemas.microsoft.com/office/powerpoint/2010/main" val="4199916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6946" y="2613392"/>
            <a:ext cx="7038109" cy="707886"/>
          </a:xfrm>
          <a:prstGeom prst="rect">
            <a:avLst/>
          </a:prstGeom>
          <a:noFill/>
        </p:spPr>
        <p:txBody>
          <a:bodyPr wrap="square" rtlCol="0">
            <a:spAutoFit/>
          </a:bodyPr>
          <a:lstStyle/>
          <a:p>
            <a:pPr algn="ctr"/>
            <a:r>
              <a:rPr lang="en-US" sz="4000" b="1" i="1" dirty="0">
                <a:solidFill>
                  <a:srgbClr val="0070C0"/>
                </a:solidFill>
              </a:rPr>
              <a:t>Thank you</a:t>
            </a:r>
          </a:p>
        </p:txBody>
      </p:sp>
      <p:pic>
        <p:nvPicPr>
          <p:cNvPr id="5" name="cnrs.png"/>
          <p:cNvPicPr>
            <a:picLocks noChangeAspect="1"/>
          </p:cNvPicPr>
          <p:nvPr/>
        </p:nvPicPr>
        <p:blipFill>
          <a:blip r:embed="rId2">
            <a:extLst/>
          </a:blip>
          <a:stretch>
            <a:fillRect/>
          </a:stretch>
        </p:blipFill>
        <p:spPr>
          <a:xfrm>
            <a:off x="10223326" y="2615000"/>
            <a:ext cx="1142999" cy="1143000"/>
          </a:xfrm>
          <a:prstGeom prst="rect">
            <a:avLst/>
          </a:prstGeom>
          <a:ln w="12700">
            <a:miter lim="400000"/>
          </a:ln>
        </p:spPr>
      </p:pic>
      <p:pic>
        <p:nvPicPr>
          <p:cNvPr id="6" name="UNIC.png"/>
          <p:cNvPicPr>
            <a:picLocks noChangeAspect="1"/>
          </p:cNvPicPr>
          <p:nvPr/>
        </p:nvPicPr>
        <p:blipFill>
          <a:blip r:embed="rId3">
            <a:extLst/>
          </a:blip>
          <a:stretch>
            <a:fillRect/>
          </a:stretch>
        </p:blipFill>
        <p:spPr>
          <a:xfrm>
            <a:off x="895249" y="2613392"/>
            <a:ext cx="1284269" cy="1143000"/>
          </a:xfrm>
          <a:prstGeom prst="rect">
            <a:avLst/>
          </a:prstGeom>
          <a:ln w="12700">
            <a:miter lim="400000"/>
          </a:ln>
        </p:spPr>
      </p:pic>
      <p:pic>
        <p:nvPicPr>
          <p:cNvPr id="7" name="hbp_logo-small.jpg"/>
          <p:cNvPicPr>
            <a:picLocks noChangeAspect="1"/>
          </p:cNvPicPr>
          <p:nvPr/>
        </p:nvPicPr>
        <p:blipFill>
          <a:blip r:embed="rId4">
            <a:extLst/>
          </a:blip>
          <a:stretch>
            <a:fillRect/>
          </a:stretch>
        </p:blipFill>
        <p:spPr>
          <a:xfrm>
            <a:off x="3758061" y="728497"/>
            <a:ext cx="4675877" cy="914400"/>
          </a:xfrm>
          <a:prstGeom prst="rect">
            <a:avLst/>
          </a:prstGeom>
          <a:ln w="12700">
            <a:miter lim="400000"/>
          </a:ln>
        </p:spPr>
      </p:pic>
      <p:pic>
        <p:nvPicPr>
          <p:cNvPr id="10" name="Picture 9">
            <a:extLst>
              <a:ext uri="{FF2B5EF4-FFF2-40B4-BE49-F238E27FC236}">
                <a16:creationId xmlns:a16="http://schemas.microsoft.com/office/drawing/2014/main" id="{C03ECB6E-E0B0-4783-A3ED-57BB37B2A2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249" y="4973270"/>
            <a:ext cx="10471076" cy="1631386"/>
          </a:xfrm>
          <a:prstGeom prst="rect">
            <a:avLst/>
          </a:prstGeom>
        </p:spPr>
      </p:pic>
    </p:spTree>
    <p:extLst>
      <p:ext uri="{BB962C8B-B14F-4D97-AF65-F5344CB8AC3E}">
        <p14:creationId xmlns:p14="http://schemas.microsoft.com/office/powerpoint/2010/main" val="1388400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EB41897-ECCC-8F40-8310-6CC30983FE32}"/>
              </a:ext>
            </a:extLst>
          </p:cNvPr>
          <p:cNvSpPr>
            <a:spLocks noGrp="1"/>
          </p:cNvSpPr>
          <p:nvPr>
            <p:ph type="sldNum" sz="quarter" idx="12"/>
          </p:nvPr>
        </p:nvSpPr>
        <p:spPr/>
        <p:txBody>
          <a:bodyPr/>
          <a:lstStyle/>
          <a:p>
            <a:pPr lvl="0"/>
            <a:fld id="{08C597BF-A1D4-F043-BC10-C6698143CE11}" type="slidenum">
              <a:t>4</a:t>
            </a:fld>
            <a:r>
              <a:rPr lang="en-US"/>
              <a:t> /</a:t>
            </a:r>
          </a:p>
        </p:txBody>
      </p:sp>
      <p:pic>
        <p:nvPicPr>
          <p:cNvPr id="3" name="">
            <a:extLst>
              <a:ext uri="{FF2B5EF4-FFF2-40B4-BE49-F238E27FC236}">
                <a16:creationId xmlns:a16="http://schemas.microsoft.com/office/drawing/2014/main" id="{73E26202-BE81-014E-8F03-FDE4CF7E2378}"/>
              </a:ext>
            </a:extLst>
          </p:cNvPr>
          <p:cNvPicPr>
            <a:picLocks noChangeAspect="1"/>
          </p:cNvPicPr>
          <p:nvPr/>
        </p:nvPicPr>
        <p:blipFill>
          <a:blip r:embed="rId3">
            <a:lum/>
            <a:alphaModFix/>
          </a:blip>
          <a:srcRect/>
          <a:stretch>
            <a:fillRect/>
          </a:stretch>
        </p:blipFill>
        <p:spPr>
          <a:xfrm>
            <a:off x="3411184" y="1407583"/>
            <a:ext cx="5952347" cy="4861551"/>
          </a:xfrm>
          <a:prstGeom prst="rect">
            <a:avLst/>
          </a:prstGeom>
          <a:noFill/>
          <a:ln>
            <a:noFill/>
          </a:ln>
        </p:spPr>
      </p:pic>
      <p:sp>
        <p:nvSpPr>
          <p:cNvPr id="6" name="Title 1" descr=" 4">
            <a:extLst>
              <a:ext uri="{FF2B5EF4-FFF2-40B4-BE49-F238E27FC236}">
                <a16:creationId xmlns:a16="http://schemas.microsoft.com/office/drawing/2014/main" id="{11ABB8C7-8791-B544-B262-7E4456DBFD59}"/>
              </a:ext>
            </a:extLst>
          </p:cNvPr>
          <p:cNvSpPr txBox="1">
            <a:spLocks/>
          </p:cNvSpPr>
          <p:nvPr/>
        </p:nvSpPr>
        <p:spPr>
          <a:xfrm>
            <a:off x="0" y="0"/>
            <a:ext cx="12192000" cy="731520"/>
          </a:xfrm>
          <a:prstGeom prst="rect">
            <a:avLst/>
          </a:prstGeom>
          <a:solidFill>
            <a:schemeClr val="tx1"/>
          </a:solidFill>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2800" b="1" dirty="0">
                <a:solidFill>
                  <a:schemeClr val="bg1"/>
                </a:solidFill>
                <a:latin typeface="+mn-lt"/>
                <a:cs typeface="Times New Roman" pitchFamily="18" charset="0"/>
              </a:rPr>
              <a:t>Motivation</a:t>
            </a:r>
          </a:p>
        </p:txBody>
      </p:sp>
      <p:sp>
        <p:nvSpPr>
          <p:cNvPr id="8" name="Rectangle 7">
            <a:extLst>
              <a:ext uri="{FF2B5EF4-FFF2-40B4-BE49-F238E27FC236}">
                <a16:creationId xmlns:a16="http://schemas.microsoft.com/office/drawing/2014/main" id="{335C7BA0-33FA-F84C-8118-FEA4A32C35AD}"/>
              </a:ext>
            </a:extLst>
          </p:cNvPr>
          <p:cNvSpPr/>
          <p:nvPr/>
        </p:nvSpPr>
        <p:spPr>
          <a:xfrm>
            <a:off x="448542" y="5091080"/>
            <a:ext cx="3915508" cy="923330"/>
          </a:xfrm>
          <a:prstGeom prst="rect">
            <a:avLst/>
          </a:prstGeom>
        </p:spPr>
        <p:txBody>
          <a:bodyPr wrap="square">
            <a:spAutoFit/>
          </a:bodyPr>
          <a:lstStyle/>
          <a:p>
            <a:pPr hangingPunct="0">
              <a:defRPr sz="1800"/>
            </a:pPr>
            <a:r>
              <a:rPr lang="en-US" i="1" dirty="0">
                <a:latin typeface="Liberation Sans" pitchFamily="18"/>
                <a:ea typeface="DejaVu Sans" pitchFamily="2"/>
                <a:cs typeface="DejaVu Sans" pitchFamily="2"/>
              </a:rPr>
              <a:t>Model production pipeline within the infrastructure and research goals of the Human Brain Project</a:t>
            </a:r>
          </a:p>
        </p:txBody>
      </p:sp>
      <p:sp>
        <p:nvSpPr>
          <p:cNvPr id="9" name="Rectangle 8">
            <a:extLst>
              <a:ext uri="{FF2B5EF4-FFF2-40B4-BE49-F238E27FC236}">
                <a16:creationId xmlns:a16="http://schemas.microsoft.com/office/drawing/2014/main" id="{E970658A-F597-AC4B-87F0-CEAD966A7FFA}"/>
              </a:ext>
            </a:extLst>
          </p:cNvPr>
          <p:cNvSpPr/>
          <p:nvPr/>
        </p:nvSpPr>
        <p:spPr>
          <a:xfrm>
            <a:off x="1646907" y="3107115"/>
            <a:ext cx="2733368" cy="830703"/>
          </a:xfrm>
          <a:prstGeom prst="rect">
            <a:avLst/>
          </a:prstGeom>
        </p:spPr>
        <p:txBody>
          <a:bodyPr wrap="square">
            <a:spAutoFit/>
          </a:bodyPr>
          <a:lstStyle/>
          <a:p>
            <a:pPr hangingPunct="0">
              <a:defRPr sz="1600" b="1" i="0"/>
            </a:pPr>
            <a:r>
              <a:rPr lang="en-US" b="1" dirty="0">
                <a:latin typeface="Liberation Sans" pitchFamily="18"/>
                <a:ea typeface="DejaVu Sans" pitchFamily="2"/>
                <a:cs typeface="DejaVu Sans" pitchFamily="2"/>
              </a:rPr>
              <a:t>decisive to insure the feasibility and robustness of the entire process !</a:t>
            </a:r>
          </a:p>
        </p:txBody>
      </p:sp>
    </p:spTree>
    <p:extLst>
      <p:ext uri="{BB962C8B-B14F-4D97-AF65-F5344CB8AC3E}">
        <p14:creationId xmlns:p14="http://schemas.microsoft.com/office/powerpoint/2010/main" val="251154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descr=" 4">
            <a:extLst>
              <a:ext uri="{FF2B5EF4-FFF2-40B4-BE49-F238E27FC236}">
                <a16:creationId xmlns:a16="http://schemas.microsoft.com/office/drawing/2014/main" id="{DE0D069A-8B33-2C4B-82BD-D483281B5F7F}"/>
              </a:ext>
            </a:extLst>
          </p:cNvPr>
          <p:cNvSpPr txBox="1">
            <a:spLocks/>
          </p:cNvSpPr>
          <p:nvPr/>
        </p:nvSpPr>
        <p:spPr>
          <a:xfrm>
            <a:off x="0" y="0"/>
            <a:ext cx="12192000" cy="731520"/>
          </a:xfrm>
          <a:prstGeom prst="rect">
            <a:avLst/>
          </a:prstGeom>
          <a:solidFill>
            <a:schemeClr val="tx1"/>
          </a:solidFill>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2800" b="1" dirty="0">
                <a:solidFill>
                  <a:schemeClr val="bg1"/>
                </a:solidFill>
                <a:latin typeface="+mn-lt"/>
                <a:cs typeface="Times New Roman" pitchFamily="18" charset="0"/>
              </a:rPr>
              <a:t>Overview</a:t>
            </a:r>
          </a:p>
        </p:txBody>
      </p:sp>
      <p:sp>
        <p:nvSpPr>
          <p:cNvPr id="6" name="Text Placeholder 2">
            <a:extLst>
              <a:ext uri="{FF2B5EF4-FFF2-40B4-BE49-F238E27FC236}">
                <a16:creationId xmlns:a16="http://schemas.microsoft.com/office/drawing/2014/main" id="{C2584195-44BB-4D46-B07E-01116B47EF09}"/>
              </a:ext>
            </a:extLst>
          </p:cNvPr>
          <p:cNvSpPr txBox="1">
            <a:spLocks/>
          </p:cNvSpPr>
          <p:nvPr/>
        </p:nvSpPr>
        <p:spPr>
          <a:xfrm>
            <a:off x="548640" y="1645920"/>
            <a:ext cx="9144000" cy="4572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2" indent="0" hangingPunct="0">
              <a:spcBef>
                <a:spcPts val="0"/>
              </a:spcBef>
              <a:buClr>
                <a:srgbClr val="EF2929"/>
              </a:buClr>
              <a:buSzPct val="45000"/>
              <a:buFont typeface="StarSymbol"/>
              <a:buChar char="●"/>
            </a:pPr>
            <a:endParaRPr lang="en-US" sz="2800" dirty="0">
              <a:solidFill>
                <a:srgbClr val="333333"/>
              </a:solidFill>
              <a:latin typeface="Noto Sans Regular" pitchFamily="34"/>
            </a:endParaRPr>
          </a:p>
        </p:txBody>
      </p:sp>
      <p:sp>
        <p:nvSpPr>
          <p:cNvPr id="7" name="Rectangle 6">
            <a:extLst>
              <a:ext uri="{FF2B5EF4-FFF2-40B4-BE49-F238E27FC236}">
                <a16:creationId xmlns:a16="http://schemas.microsoft.com/office/drawing/2014/main" id="{AE5C2608-B110-F84B-9880-A2139EADD9C2}"/>
              </a:ext>
            </a:extLst>
          </p:cNvPr>
          <p:cNvSpPr/>
          <p:nvPr/>
        </p:nvSpPr>
        <p:spPr>
          <a:xfrm>
            <a:off x="1762848" y="1097796"/>
            <a:ext cx="6096000" cy="5078313"/>
          </a:xfrm>
          <a:prstGeom prst="rect">
            <a:avLst/>
          </a:prstGeom>
        </p:spPr>
        <p:txBody>
          <a:bodyPr>
            <a:spAutoFit/>
          </a:bodyPr>
          <a:lstStyle/>
          <a:p>
            <a:pPr>
              <a:buClr>
                <a:srgbClr val="EF2929"/>
              </a:buClr>
              <a:buSzPct val="45000"/>
            </a:pPr>
            <a:r>
              <a:rPr lang="en-US" b="1" dirty="0"/>
              <a:t>I) Model standardization:</a:t>
            </a:r>
          </a:p>
          <a:p>
            <a:pPr>
              <a:buClr>
                <a:srgbClr val="EF2929"/>
              </a:buClr>
              <a:buSzPct val="45000"/>
              <a:buFont typeface="StarSymbol"/>
              <a:buChar char="●"/>
            </a:pPr>
            <a:endParaRPr lang="en-US" b="1" dirty="0"/>
          </a:p>
          <a:p>
            <a:pPr marL="1200150" lvl="7" indent="-285750" hangingPunct="0">
              <a:buClr>
                <a:srgbClr val="EF2929"/>
              </a:buClr>
              <a:buSzPct val="45000"/>
              <a:buFont typeface="Wingdings" pitchFamily="2" charset="2"/>
              <a:buChar char="q"/>
            </a:pPr>
            <a:r>
              <a:rPr lang="en-US" b="1" dirty="0">
                <a:solidFill>
                  <a:srgbClr val="333333"/>
                </a:solidFill>
                <a:latin typeface="Noto Sans Regular" pitchFamily="34"/>
              </a:rPr>
              <a:t>model building</a:t>
            </a:r>
          </a:p>
          <a:p>
            <a:pPr marL="1657350" lvl="8" indent="-285750" hangingPunct="0">
              <a:buClr>
                <a:srgbClr val="EF2929"/>
              </a:buClr>
              <a:buSzPct val="45000"/>
              <a:buFont typeface="Wingdings" pitchFamily="2" charset="2"/>
              <a:buChar char="Ø"/>
            </a:pPr>
            <a:r>
              <a:rPr lang="en-US" dirty="0" err="1">
                <a:solidFill>
                  <a:srgbClr val="333333"/>
                </a:solidFill>
                <a:latin typeface="Noto Sans Regular" pitchFamily="34"/>
              </a:rPr>
              <a:t>PyNN</a:t>
            </a:r>
            <a:endParaRPr lang="en-US" dirty="0">
              <a:solidFill>
                <a:srgbClr val="333333"/>
              </a:solidFill>
              <a:latin typeface="Noto Sans Regular" pitchFamily="34"/>
            </a:endParaRPr>
          </a:p>
          <a:p>
            <a:pPr marL="1657350" lvl="8" indent="-285750" hangingPunct="0">
              <a:buClr>
                <a:srgbClr val="EF2929"/>
              </a:buClr>
              <a:buSzPct val="45000"/>
              <a:buFont typeface="Wingdings" pitchFamily="2" charset="2"/>
              <a:buChar char="Ø"/>
            </a:pPr>
            <a:r>
              <a:rPr lang="en-US" dirty="0">
                <a:solidFill>
                  <a:srgbClr val="333333"/>
                </a:solidFill>
                <a:latin typeface="Noto Sans Regular" pitchFamily="34"/>
              </a:rPr>
              <a:t>Sonata (</a:t>
            </a:r>
            <a:r>
              <a:rPr lang="en-US" dirty="0" err="1">
                <a:solidFill>
                  <a:srgbClr val="333333"/>
                </a:solidFill>
                <a:latin typeface="Noto Sans Regular" pitchFamily="34"/>
              </a:rPr>
              <a:t>pyNN.Sonata</a:t>
            </a:r>
            <a:r>
              <a:rPr lang="en-US" dirty="0">
                <a:solidFill>
                  <a:srgbClr val="333333"/>
                </a:solidFill>
                <a:latin typeface="Noto Sans Regular" pitchFamily="34"/>
              </a:rPr>
              <a:t>)</a:t>
            </a:r>
          </a:p>
          <a:p>
            <a:pPr marL="1657350" lvl="8" indent="-285750" hangingPunct="0">
              <a:buClr>
                <a:srgbClr val="EF2929"/>
              </a:buClr>
              <a:buSzPct val="45000"/>
              <a:buFont typeface="Wingdings" pitchFamily="2" charset="2"/>
              <a:buChar char="Ø"/>
            </a:pPr>
            <a:r>
              <a:rPr lang="en-US" dirty="0" err="1">
                <a:solidFill>
                  <a:srgbClr val="333333"/>
                </a:solidFill>
                <a:latin typeface="Noto Sans Regular" pitchFamily="34"/>
              </a:rPr>
              <a:t>SciUnit</a:t>
            </a:r>
            <a:endParaRPr lang="en-US" dirty="0">
              <a:solidFill>
                <a:srgbClr val="333333"/>
              </a:solidFill>
              <a:latin typeface="Noto Sans Regular" pitchFamily="34"/>
            </a:endParaRPr>
          </a:p>
          <a:p>
            <a:pPr>
              <a:buClr>
                <a:srgbClr val="EF2929"/>
              </a:buClr>
              <a:buSzPct val="45000"/>
              <a:buFont typeface="StarSymbol"/>
              <a:buChar char="●"/>
            </a:pPr>
            <a:endParaRPr lang="en-US" b="1" dirty="0"/>
          </a:p>
          <a:p>
            <a:pPr marL="1200150" lvl="7" indent="-285750" hangingPunct="0">
              <a:buClr>
                <a:srgbClr val="EF2929"/>
              </a:buClr>
              <a:buSzPct val="45000"/>
              <a:buFont typeface="Wingdings" pitchFamily="2" charset="2"/>
              <a:buChar char="q"/>
            </a:pPr>
            <a:r>
              <a:rPr lang="en-US" b="1" dirty="0">
                <a:solidFill>
                  <a:srgbClr val="333333"/>
                </a:solidFill>
                <a:latin typeface="Noto Sans Regular" pitchFamily="34"/>
              </a:rPr>
              <a:t>model release/sharing</a:t>
            </a:r>
          </a:p>
          <a:p>
            <a:pPr marL="1657350" lvl="8" indent="-285750" hangingPunct="0">
              <a:buClr>
                <a:srgbClr val="EF2929"/>
              </a:buClr>
              <a:buSzPct val="45000"/>
              <a:buFont typeface="Wingdings" pitchFamily="2" charset="2"/>
              <a:buChar char="Ø"/>
            </a:pPr>
            <a:r>
              <a:rPr lang="en-US" dirty="0">
                <a:solidFill>
                  <a:srgbClr val="333333"/>
                </a:solidFill>
                <a:latin typeface="Noto Sans Regular" pitchFamily="34"/>
              </a:rPr>
              <a:t>Model Catalog</a:t>
            </a:r>
          </a:p>
          <a:p>
            <a:pPr marL="1657350" lvl="8" indent="-285750" hangingPunct="0">
              <a:buClr>
                <a:srgbClr val="EF2929"/>
              </a:buClr>
              <a:buSzPct val="45000"/>
              <a:buFont typeface="Wingdings" pitchFamily="2" charset="2"/>
              <a:buChar char="Ø"/>
            </a:pPr>
            <a:r>
              <a:rPr lang="en-US" dirty="0">
                <a:solidFill>
                  <a:srgbClr val="333333"/>
                </a:solidFill>
                <a:latin typeface="Noto Sans Regular" pitchFamily="34"/>
              </a:rPr>
              <a:t>Knowledge Graph</a:t>
            </a:r>
          </a:p>
          <a:p>
            <a:pPr marL="1657350" lvl="8" indent="-285750" hangingPunct="0">
              <a:buClr>
                <a:srgbClr val="EF2929"/>
              </a:buClr>
              <a:buSzPct val="45000"/>
              <a:buFont typeface="Wingdings" pitchFamily="2" charset="2"/>
              <a:buChar char="Ø"/>
            </a:pPr>
            <a:r>
              <a:rPr lang="en-US" dirty="0">
                <a:solidFill>
                  <a:srgbClr val="333333"/>
                </a:solidFill>
                <a:latin typeface="Noto Sans Regular" pitchFamily="34"/>
              </a:rPr>
              <a:t>Live Papers</a:t>
            </a:r>
          </a:p>
          <a:p>
            <a:pPr marL="0" lvl="8" indent="0" hangingPunct="0">
              <a:spcBef>
                <a:spcPts val="0"/>
              </a:spcBef>
              <a:buClr>
                <a:srgbClr val="EF2929"/>
              </a:buClr>
              <a:buSzPct val="45000"/>
            </a:pPr>
            <a:endParaRPr lang="en-US" b="1" dirty="0">
              <a:solidFill>
                <a:srgbClr val="333333"/>
              </a:solidFill>
              <a:latin typeface="Noto Sans Regular" pitchFamily="34"/>
            </a:endParaRPr>
          </a:p>
          <a:p>
            <a:pPr>
              <a:buClr>
                <a:srgbClr val="EF2929"/>
              </a:buClr>
              <a:buSzPct val="45000"/>
            </a:pPr>
            <a:r>
              <a:rPr lang="en-US" b="1" dirty="0"/>
              <a:t>II) New tools and applications:</a:t>
            </a:r>
          </a:p>
          <a:p>
            <a:pPr>
              <a:buClr>
                <a:srgbClr val="EF2929"/>
              </a:buClr>
              <a:buSzPct val="45000"/>
            </a:pPr>
            <a:endParaRPr lang="en-US" b="1" dirty="0"/>
          </a:p>
          <a:p>
            <a:pPr marL="1200150" lvl="7" indent="-285750" hangingPunct="0">
              <a:buClr>
                <a:srgbClr val="EF2929"/>
              </a:buClr>
              <a:buSzPct val="45000"/>
              <a:buFont typeface="Wingdings" pitchFamily="2" charset="2"/>
              <a:buChar char="q"/>
            </a:pPr>
            <a:r>
              <a:rPr lang="en-US" dirty="0">
                <a:solidFill>
                  <a:srgbClr val="333333"/>
                </a:solidFill>
                <a:latin typeface="Noto Sans Regular" pitchFamily="34"/>
              </a:rPr>
              <a:t>Neuromorphic hardware</a:t>
            </a:r>
          </a:p>
          <a:p>
            <a:pPr marL="1200150" lvl="7" indent="-285750" hangingPunct="0">
              <a:buClr>
                <a:srgbClr val="EF2929"/>
              </a:buClr>
              <a:buSzPct val="45000"/>
              <a:buFont typeface="Wingdings" pitchFamily="2" charset="2"/>
              <a:buChar char="q"/>
            </a:pPr>
            <a:r>
              <a:rPr lang="en-US" dirty="0">
                <a:solidFill>
                  <a:srgbClr val="333333"/>
                </a:solidFill>
                <a:latin typeface="Noto Sans Regular" pitchFamily="34"/>
              </a:rPr>
              <a:t>Neurorobotics</a:t>
            </a:r>
          </a:p>
          <a:p>
            <a:pPr marL="1200150" lvl="7" indent="-285750" hangingPunct="0">
              <a:buClr>
                <a:srgbClr val="EF2929"/>
              </a:buClr>
              <a:buSzPct val="45000"/>
              <a:buFont typeface="Wingdings" pitchFamily="2" charset="2"/>
              <a:buChar char="q"/>
            </a:pPr>
            <a:r>
              <a:rPr lang="en-US" dirty="0">
                <a:solidFill>
                  <a:srgbClr val="333333"/>
                </a:solidFill>
                <a:latin typeface="Noto Sans Regular" pitchFamily="34"/>
              </a:rPr>
              <a:t>Brain Simulation Platform</a:t>
            </a:r>
          </a:p>
          <a:p>
            <a:pPr marL="1200150" lvl="7" indent="-285750" hangingPunct="0">
              <a:buClr>
                <a:srgbClr val="EF2929"/>
              </a:buClr>
              <a:buSzPct val="45000"/>
              <a:buFont typeface="Wingdings" pitchFamily="2" charset="2"/>
              <a:buChar char="q"/>
            </a:pPr>
            <a:r>
              <a:rPr lang="en-US" b="1" i="1" u="sng" dirty="0">
                <a:solidFill>
                  <a:srgbClr val="333333"/>
                </a:solidFill>
                <a:latin typeface="Noto Sans Regular" pitchFamily="34"/>
              </a:rPr>
              <a:t>Model Validation framework</a:t>
            </a:r>
          </a:p>
        </p:txBody>
      </p:sp>
    </p:spTree>
    <p:extLst>
      <p:ext uri="{BB962C8B-B14F-4D97-AF65-F5344CB8AC3E}">
        <p14:creationId xmlns:p14="http://schemas.microsoft.com/office/powerpoint/2010/main" val="3932122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C2584195-44BB-4D46-B07E-01116B47EF09}"/>
              </a:ext>
            </a:extLst>
          </p:cNvPr>
          <p:cNvSpPr txBox="1">
            <a:spLocks/>
          </p:cNvSpPr>
          <p:nvPr/>
        </p:nvSpPr>
        <p:spPr>
          <a:xfrm>
            <a:off x="548640" y="1645920"/>
            <a:ext cx="9144000" cy="4572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2" indent="0" hangingPunct="0">
              <a:spcBef>
                <a:spcPts val="0"/>
              </a:spcBef>
              <a:buClr>
                <a:srgbClr val="EF2929"/>
              </a:buClr>
              <a:buSzPct val="45000"/>
              <a:buFont typeface="StarSymbol"/>
              <a:buChar char="●"/>
            </a:pPr>
            <a:endParaRPr lang="en-US" sz="2800" dirty="0">
              <a:solidFill>
                <a:srgbClr val="333333"/>
              </a:solidFill>
              <a:latin typeface="Noto Sans Regular" pitchFamily="34"/>
            </a:endParaRPr>
          </a:p>
        </p:txBody>
      </p:sp>
      <p:sp>
        <p:nvSpPr>
          <p:cNvPr id="8" name="Shape 301">
            <a:extLst>
              <a:ext uri="{FF2B5EF4-FFF2-40B4-BE49-F238E27FC236}">
                <a16:creationId xmlns:a16="http://schemas.microsoft.com/office/drawing/2014/main" id="{77446F12-CEA2-6C42-ADF8-714EFE619B1E}"/>
              </a:ext>
            </a:extLst>
          </p:cNvPr>
          <p:cNvSpPr txBox="1">
            <a:spLocks/>
          </p:cNvSpPr>
          <p:nvPr/>
        </p:nvSpPr>
        <p:spPr>
          <a:xfrm>
            <a:off x="772651" y="1157338"/>
            <a:ext cx="11874500" cy="4572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defRPr sz="8000"/>
            </a:pPr>
            <a:endParaRPr lang="fr-FR" sz="6400" dirty="0"/>
          </a:p>
        </p:txBody>
      </p:sp>
      <p:sp>
        <p:nvSpPr>
          <p:cNvPr id="4" name="Rectangle 3">
            <a:extLst>
              <a:ext uri="{FF2B5EF4-FFF2-40B4-BE49-F238E27FC236}">
                <a16:creationId xmlns:a16="http://schemas.microsoft.com/office/drawing/2014/main" id="{15D9BE69-2ED4-254E-80FB-1A800AC0D7A5}"/>
              </a:ext>
            </a:extLst>
          </p:cNvPr>
          <p:cNvSpPr/>
          <p:nvPr/>
        </p:nvSpPr>
        <p:spPr>
          <a:xfrm>
            <a:off x="5998267" y="1198255"/>
            <a:ext cx="5888933" cy="5416868"/>
          </a:xfrm>
          <a:prstGeom prst="rect">
            <a:avLst/>
          </a:prstGeom>
        </p:spPr>
        <p:txBody>
          <a:bodyPr wrap="square">
            <a:spAutoFit/>
          </a:bodyPr>
          <a:lstStyle/>
          <a:p>
            <a:pPr>
              <a:spcBef>
                <a:spcPts val="1200"/>
              </a:spcBef>
              <a:defRPr sz="2400">
                <a:latin typeface="Gill Sans"/>
                <a:ea typeface="Gill Sans"/>
                <a:cs typeface="Gill Sans"/>
                <a:sym typeface="Gill Sans"/>
              </a:defRPr>
            </a:pPr>
            <a:r>
              <a:rPr lang="fr-FR" sz="1600" dirty="0">
                <a:solidFill>
                  <a:srgbClr val="FF0000"/>
                </a:solidFill>
              </a:rPr>
              <a:t>Cons</a:t>
            </a:r>
            <a:r>
              <a:rPr lang="fr-FR" sz="1600" dirty="0"/>
              <a:t> </a:t>
            </a:r>
          </a:p>
          <a:p>
            <a:pPr marL="381000" indent="-228600">
              <a:spcBef>
                <a:spcPts val="1200"/>
              </a:spcBef>
              <a:buSzPct val="125000"/>
              <a:buChar char="•"/>
              <a:defRPr sz="2400">
                <a:latin typeface="Gill Sans"/>
                <a:ea typeface="Gill Sans"/>
                <a:cs typeface="Gill Sans"/>
                <a:sym typeface="Gill Sans"/>
              </a:defRPr>
            </a:pPr>
            <a:r>
              <a:rPr lang="fr-FR" sz="1600" dirty="0" err="1"/>
              <a:t>Considerable</a:t>
            </a:r>
            <a:r>
              <a:rPr lang="fr-FR" sz="1600" dirty="0"/>
              <a:t> </a:t>
            </a:r>
            <a:r>
              <a:rPr lang="fr-FR" sz="1600" dirty="0" err="1"/>
              <a:t>difficulty</a:t>
            </a:r>
            <a:r>
              <a:rPr lang="fr-FR" sz="1600" dirty="0"/>
              <a:t> in </a:t>
            </a:r>
            <a:r>
              <a:rPr lang="fr-FR" sz="1600" dirty="0" err="1"/>
              <a:t>translating</a:t>
            </a:r>
            <a:r>
              <a:rPr lang="fr-FR" sz="1600" dirty="0"/>
              <a:t> </a:t>
            </a:r>
            <a:r>
              <a:rPr lang="fr-FR" sz="1600" dirty="0" err="1"/>
              <a:t>models</a:t>
            </a:r>
            <a:r>
              <a:rPr lang="fr-FR" sz="1600" dirty="0"/>
              <a:t> </a:t>
            </a:r>
            <a:r>
              <a:rPr lang="fr-FR" sz="1600" dirty="0" err="1"/>
              <a:t>from</a:t>
            </a:r>
            <a:r>
              <a:rPr lang="fr-FR" sz="1600" dirty="0"/>
              <a:t> one simulator to </a:t>
            </a:r>
            <a:r>
              <a:rPr lang="fr-FR" sz="1600" dirty="0" err="1"/>
              <a:t>another</a:t>
            </a:r>
            <a:r>
              <a:rPr lang="fr-FR" sz="1600" dirty="0"/>
              <a:t>... </a:t>
            </a:r>
          </a:p>
          <a:p>
            <a:pPr marL="381000" indent="-228600">
              <a:spcBef>
                <a:spcPts val="1200"/>
              </a:spcBef>
              <a:buSzPct val="125000"/>
              <a:buChar char="•"/>
              <a:defRPr sz="2400">
                <a:latin typeface="Gill Sans"/>
                <a:ea typeface="Gill Sans"/>
                <a:cs typeface="Gill Sans"/>
                <a:sym typeface="Gill Sans"/>
              </a:defRPr>
            </a:pPr>
            <a:r>
              <a:rPr lang="fr-FR" sz="1600" dirty="0"/>
              <a:t>...or </a:t>
            </a:r>
            <a:r>
              <a:rPr lang="fr-FR" sz="1600" dirty="0" err="1"/>
              <a:t>even</a:t>
            </a:r>
            <a:r>
              <a:rPr lang="fr-FR" sz="1600" dirty="0"/>
              <a:t> in </a:t>
            </a:r>
            <a:r>
              <a:rPr lang="fr-FR" sz="1600" dirty="0" err="1"/>
              <a:t>understanding</a:t>
            </a:r>
            <a:r>
              <a:rPr lang="fr-FR" sz="1600" dirty="0"/>
              <a:t> </a:t>
            </a:r>
            <a:r>
              <a:rPr lang="fr-FR" sz="1600" dirty="0" err="1"/>
              <a:t>someone</a:t>
            </a:r>
            <a:r>
              <a:rPr lang="fr-FR" sz="1600" dirty="0"/>
              <a:t> </a:t>
            </a:r>
            <a:r>
              <a:rPr lang="fr-FR" sz="1600" dirty="0" err="1"/>
              <a:t>else’s</a:t>
            </a:r>
            <a:r>
              <a:rPr lang="fr-FR" sz="1600" dirty="0"/>
              <a:t> code. </a:t>
            </a:r>
          </a:p>
          <a:p>
            <a:pPr marL="381000" indent="-228600">
              <a:spcBef>
                <a:spcPts val="1200"/>
              </a:spcBef>
              <a:buSzPct val="125000"/>
              <a:buChar char="•"/>
              <a:defRPr sz="2400">
                <a:latin typeface="Gill Sans"/>
                <a:ea typeface="Gill Sans"/>
                <a:cs typeface="Gill Sans"/>
                <a:sym typeface="Gill Sans"/>
              </a:defRPr>
            </a:pPr>
            <a:r>
              <a:rPr lang="fr-FR" sz="1600" dirty="0"/>
              <a:t>This: </a:t>
            </a:r>
          </a:p>
          <a:p>
            <a:pPr marL="571500" lvl="1" indent="-228600">
              <a:spcBef>
                <a:spcPts val="1200"/>
              </a:spcBef>
              <a:buSzPct val="125000"/>
              <a:buChar char="-"/>
              <a:defRPr sz="2400">
                <a:latin typeface="Gill Sans"/>
                <a:ea typeface="Gill Sans"/>
                <a:cs typeface="Gill Sans"/>
                <a:sym typeface="Gill Sans"/>
              </a:defRPr>
            </a:pPr>
            <a:r>
              <a:rPr lang="fr-FR" sz="1600" dirty="0" err="1"/>
              <a:t>impedes</a:t>
            </a:r>
            <a:r>
              <a:rPr lang="fr-FR" sz="1600" dirty="0"/>
              <a:t> communication </a:t>
            </a:r>
            <a:r>
              <a:rPr lang="fr-FR" sz="1600" dirty="0" err="1"/>
              <a:t>between</a:t>
            </a:r>
            <a:r>
              <a:rPr lang="fr-FR" sz="1600" dirty="0"/>
              <a:t> </a:t>
            </a:r>
            <a:r>
              <a:rPr lang="fr-FR" sz="1600" dirty="0" err="1"/>
              <a:t>investigators</a:t>
            </a:r>
            <a:r>
              <a:rPr lang="fr-FR" sz="1600" dirty="0"/>
              <a:t>, </a:t>
            </a:r>
          </a:p>
          <a:p>
            <a:pPr marL="571500" lvl="1" indent="-228600">
              <a:spcBef>
                <a:spcPts val="1200"/>
              </a:spcBef>
              <a:buSzPct val="125000"/>
              <a:buChar char="-"/>
              <a:defRPr sz="2400">
                <a:latin typeface="Gill Sans"/>
                <a:ea typeface="Gill Sans"/>
                <a:cs typeface="Gill Sans"/>
                <a:sym typeface="Gill Sans"/>
              </a:defRPr>
            </a:pPr>
            <a:r>
              <a:rPr lang="fr-FR" sz="1600" dirty="0" err="1"/>
              <a:t>makes</a:t>
            </a:r>
            <a:r>
              <a:rPr lang="fr-FR" sz="1600" dirty="0"/>
              <a:t> </a:t>
            </a:r>
            <a:r>
              <a:rPr lang="fr-FR" sz="1600" dirty="0" err="1"/>
              <a:t>it</a:t>
            </a:r>
            <a:r>
              <a:rPr lang="fr-FR" sz="1600" dirty="0"/>
              <a:t> harder to </a:t>
            </a:r>
            <a:r>
              <a:rPr lang="fr-FR" sz="1600" dirty="0" err="1"/>
              <a:t>reproduce</a:t>
            </a:r>
            <a:r>
              <a:rPr lang="fr-FR" sz="1600" dirty="0"/>
              <a:t> </a:t>
            </a:r>
            <a:r>
              <a:rPr lang="fr-FR" sz="1600" dirty="0" err="1"/>
              <a:t>other</a:t>
            </a:r>
            <a:r>
              <a:rPr lang="fr-FR" sz="1600" dirty="0"/>
              <a:t> </a:t>
            </a:r>
            <a:r>
              <a:rPr lang="fr-FR" sz="1600" dirty="0" err="1"/>
              <a:t>people’s</a:t>
            </a:r>
            <a:r>
              <a:rPr lang="fr-FR" sz="1600" dirty="0"/>
              <a:t> </a:t>
            </a:r>
            <a:r>
              <a:rPr lang="fr-FR" sz="1600" dirty="0" err="1"/>
              <a:t>work</a:t>
            </a:r>
            <a:r>
              <a:rPr lang="fr-FR" sz="1600" dirty="0"/>
              <a:t>, </a:t>
            </a:r>
          </a:p>
          <a:p>
            <a:pPr marL="571500" lvl="1" indent="-228600">
              <a:spcBef>
                <a:spcPts val="1200"/>
              </a:spcBef>
              <a:buSzPct val="125000"/>
              <a:buChar char="-"/>
              <a:defRPr sz="2400">
                <a:latin typeface="Gill Sans"/>
                <a:ea typeface="Gill Sans"/>
                <a:cs typeface="Gill Sans"/>
                <a:sym typeface="Gill Sans"/>
              </a:defRPr>
            </a:pPr>
            <a:r>
              <a:rPr lang="fr-FR" sz="1600" dirty="0" err="1"/>
              <a:t>makes</a:t>
            </a:r>
            <a:r>
              <a:rPr lang="fr-FR" sz="1600" dirty="0"/>
              <a:t> </a:t>
            </a:r>
            <a:r>
              <a:rPr lang="fr-FR" sz="1600" dirty="0" err="1"/>
              <a:t>it</a:t>
            </a:r>
            <a:r>
              <a:rPr lang="fr-FR" sz="1600" dirty="0"/>
              <a:t> harder to </a:t>
            </a:r>
            <a:r>
              <a:rPr lang="fr-FR" sz="1600" dirty="0" err="1"/>
              <a:t>build</a:t>
            </a:r>
            <a:r>
              <a:rPr lang="fr-FR" sz="1600" dirty="0"/>
              <a:t> on </a:t>
            </a:r>
            <a:r>
              <a:rPr lang="fr-FR" sz="1600" dirty="0" err="1"/>
              <a:t>other</a:t>
            </a:r>
            <a:r>
              <a:rPr lang="fr-FR" sz="1600" dirty="0"/>
              <a:t> </a:t>
            </a:r>
            <a:r>
              <a:rPr lang="fr-FR" sz="1600" dirty="0" err="1"/>
              <a:t>people’s</a:t>
            </a:r>
            <a:r>
              <a:rPr lang="fr-FR" sz="1600" dirty="0"/>
              <a:t> </a:t>
            </a:r>
            <a:r>
              <a:rPr lang="fr-FR" sz="1600" dirty="0" err="1"/>
              <a:t>work</a:t>
            </a:r>
            <a:r>
              <a:rPr lang="fr-FR" sz="1600" dirty="0"/>
              <a:t>. </a:t>
            </a:r>
          </a:p>
          <a:p>
            <a:pPr>
              <a:spcBef>
                <a:spcPts val="1200"/>
              </a:spcBef>
              <a:defRPr sz="2400">
                <a:latin typeface="Gill Sans"/>
                <a:ea typeface="Gill Sans"/>
                <a:cs typeface="Gill Sans"/>
                <a:sym typeface="Gill Sans"/>
              </a:defRPr>
            </a:pPr>
            <a:r>
              <a:rPr lang="fr-FR" sz="1600" dirty="0">
                <a:solidFill>
                  <a:srgbClr val="00B050"/>
                </a:solidFill>
              </a:rPr>
              <a:t>Pros</a:t>
            </a:r>
            <a:r>
              <a:rPr lang="fr-FR" sz="1600" dirty="0"/>
              <a:t> </a:t>
            </a:r>
          </a:p>
          <a:p>
            <a:pPr marL="381000" indent="-228600">
              <a:spcBef>
                <a:spcPts val="1200"/>
              </a:spcBef>
              <a:buSzPct val="125000"/>
              <a:buChar char="•"/>
              <a:defRPr sz="2400">
                <a:latin typeface="Gill Sans"/>
                <a:ea typeface="Gill Sans"/>
                <a:cs typeface="Gill Sans"/>
                <a:sym typeface="Gill Sans"/>
              </a:defRPr>
            </a:pPr>
            <a:r>
              <a:rPr lang="fr-FR" sz="1600" dirty="0" err="1"/>
              <a:t>Each</a:t>
            </a:r>
            <a:r>
              <a:rPr lang="fr-FR" sz="1600" dirty="0"/>
              <a:t> simulator has a </a:t>
            </a:r>
            <a:r>
              <a:rPr lang="fr-FR" sz="1600" dirty="0" err="1"/>
              <a:t>different</a:t>
            </a:r>
            <a:r>
              <a:rPr lang="fr-FR" sz="1600" dirty="0"/>
              <a:t> balance </a:t>
            </a:r>
            <a:r>
              <a:rPr lang="fr-FR" sz="1600" dirty="0" err="1"/>
              <a:t>between</a:t>
            </a:r>
            <a:r>
              <a:rPr lang="fr-FR" sz="1600" dirty="0"/>
              <a:t> </a:t>
            </a:r>
            <a:r>
              <a:rPr lang="fr-FR" sz="1600" dirty="0" err="1"/>
              <a:t>efficiency</a:t>
            </a:r>
            <a:r>
              <a:rPr lang="fr-FR" sz="1600" dirty="0"/>
              <a:t>, </a:t>
            </a:r>
            <a:r>
              <a:rPr lang="fr-FR" sz="1600" dirty="0" err="1"/>
              <a:t>flexibility</a:t>
            </a:r>
            <a:r>
              <a:rPr lang="fr-FR" sz="1600" dirty="0"/>
              <a:t>, </a:t>
            </a:r>
            <a:r>
              <a:rPr lang="fr-FR" sz="1600" dirty="0" err="1"/>
              <a:t>scalability</a:t>
            </a:r>
            <a:r>
              <a:rPr lang="fr-FR" sz="1600" dirty="0"/>
              <a:t> and user-</a:t>
            </a:r>
            <a:r>
              <a:rPr lang="fr-FR" sz="1600" dirty="0" err="1"/>
              <a:t>friendliness</a:t>
            </a:r>
            <a:r>
              <a:rPr lang="fr-FR" sz="1600" dirty="0"/>
              <a:t> → </a:t>
            </a:r>
            <a:r>
              <a:rPr lang="fr-FR" sz="1600" dirty="0" err="1"/>
              <a:t>can</a:t>
            </a:r>
            <a:r>
              <a:rPr lang="fr-FR" sz="1600" dirty="0"/>
              <a:t> </a:t>
            </a:r>
            <a:r>
              <a:rPr lang="fr-FR" sz="1600" dirty="0" err="1"/>
              <a:t>choose</a:t>
            </a:r>
            <a:r>
              <a:rPr lang="fr-FR" sz="1600" dirty="0"/>
              <a:t> the </a:t>
            </a:r>
            <a:r>
              <a:rPr lang="fr-FR" sz="1600" dirty="0" err="1"/>
              <a:t>most</a:t>
            </a:r>
            <a:r>
              <a:rPr lang="fr-FR" sz="1600" dirty="0"/>
              <a:t> </a:t>
            </a:r>
            <a:r>
              <a:rPr lang="fr-FR" sz="1600" dirty="0" err="1"/>
              <a:t>appropriate</a:t>
            </a:r>
            <a:r>
              <a:rPr lang="fr-FR" sz="1600" dirty="0"/>
              <a:t> for a </a:t>
            </a:r>
            <a:r>
              <a:rPr lang="fr-FR" sz="1600" dirty="0" err="1"/>
              <a:t>given</a:t>
            </a:r>
            <a:r>
              <a:rPr lang="fr-FR" sz="1600" dirty="0"/>
              <a:t> </a:t>
            </a:r>
            <a:r>
              <a:rPr lang="fr-FR" sz="1600" dirty="0" err="1"/>
              <a:t>problem</a:t>
            </a:r>
            <a:r>
              <a:rPr lang="fr-FR" sz="1600" dirty="0"/>
              <a:t>. </a:t>
            </a:r>
          </a:p>
          <a:p>
            <a:pPr marL="381000" indent="-228600">
              <a:spcBef>
                <a:spcPts val="1200"/>
              </a:spcBef>
              <a:buSzPct val="125000"/>
              <a:buChar char="•"/>
              <a:defRPr sz="2400">
                <a:latin typeface="Gill Sans"/>
                <a:ea typeface="Gill Sans"/>
                <a:cs typeface="Gill Sans"/>
                <a:sym typeface="Gill Sans"/>
              </a:defRPr>
            </a:pPr>
            <a:r>
              <a:rPr lang="fr-FR" sz="1600" dirty="0" err="1"/>
              <a:t>Any</a:t>
            </a:r>
            <a:r>
              <a:rPr lang="fr-FR" sz="1600" dirty="0"/>
              <a:t> </a:t>
            </a:r>
            <a:r>
              <a:rPr lang="fr-FR" sz="1600" dirty="0" err="1"/>
              <a:t>given</a:t>
            </a:r>
            <a:r>
              <a:rPr lang="fr-FR" sz="1600" dirty="0"/>
              <a:t> simulator </a:t>
            </a:r>
            <a:r>
              <a:rPr lang="fr-FR" sz="1600" dirty="0" err="1"/>
              <a:t>is</a:t>
            </a:r>
            <a:r>
              <a:rPr lang="fr-FR" sz="1600" dirty="0"/>
              <a:t> </a:t>
            </a:r>
            <a:r>
              <a:rPr lang="fr-FR" sz="1600" dirty="0" err="1"/>
              <a:t>likely</a:t>
            </a:r>
            <a:r>
              <a:rPr lang="fr-FR" sz="1600" dirty="0"/>
              <a:t> to have bugs and </a:t>
            </a:r>
            <a:r>
              <a:rPr lang="fr-FR" sz="1600" dirty="0" err="1"/>
              <a:t>hidden</a:t>
            </a:r>
            <a:r>
              <a:rPr lang="fr-FR" sz="1600" dirty="0"/>
              <a:t> </a:t>
            </a:r>
            <a:r>
              <a:rPr lang="fr-FR" sz="1600" dirty="0" err="1"/>
              <a:t>assumptions</a:t>
            </a:r>
            <a:r>
              <a:rPr lang="fr-FR" sz="1600" dirty="0"/>
              <a:t>, </a:t>
            </a:r>
            <a:r>
              <a:rPr lang="fr-FR" sz="1600" dirty="0" err="1"/>
              <a:t>which</a:t>
            </a:r>
            <a:r>
              <a:rPr lang="fr-FR" sz="1600" dirty="0"/>
              <a:t> </a:t>
            </a:r>
            <a:r>
              <a:rPr lang="fr-FR" sz="1600" dirty="0" err="1"/>
              <a:t>will</a:t>
            </a:r>
            <a:r>
              <a:rPr lang="fr-FR" sz="1600" dirty="0"/>
              <a:t> </a:t>
            </a:r>
            <a:r>
              <a:rPr lang="fr-FR" sz="1600" dirty="0" err="1"/>
              <a:t>be</a:t>
            </a:r>
            <a:r>
              <a:rPr lang="fr-FR" sz="1600" dirty="0"/>
              <a:t> </a:t>
            </a:r>
            <a:r>
              <a:rPr lang="fr-FR" sz="1600" dirty="0" err="1"/>
              <a:t>revealed</a:t>
            </a:r>
            <a:r>
              <a:rPr lang="fr-FR" sz="1600" dirty="0"/>
              <a:t> by cross-</a:t>
            </a:r>
            <a:r>
              <a:rPr lang="fr-FR" sz="1600" dirty="0" err="1"/>
              <a:t>checking</a:t>
            </a:r>
            <a:r>
              <a:rPr lang="fr-FR" sz="1600" dirty="0"/>
              <a:t> </a:t>
            </a:r>
            <a:r>
              <a:rPr lang="fr-FR" sz="1600" dirty="0" err="1"/>
              <a:t>results</a:t>
            </a:r>
            <a:r>
              <a:rPr lang="fr-FR" sz="1600" dirty="0"/>
              <a:t> </a:t>
            </a:r>
            <a:r>
              <a:rPr lang="fr-FR" sz="1600" dirty="0" err="1"/>
              <a:t>between</a:t>
            </a:r>
            <a:r>
              <a:rPr lang="fr-FR" sz="1600" dirty="0"/>
              <a:t> </a:t>
            </a:r>
            <a:r>
              <a:rPr lang="fr-FR" sz="1600" dirty="0" err="1"/>
              <a:t>different</a:t>
            </a:r>
            <a:r>
              <a:rPr lang="fr-FR" sz="1600" dirty="0"/>
              <a:t> </a:t>
            </a:r>
            <a:r>
              <a:rPr lang="fr-FR" sz="1600" dirty="0" err="1"/>
              <a:t>simulators</a:t>
            </a:r>
            <a:r>
              <a:rPr lang="fr-FR" sz="1600" dirty="0"/>
              <a:t> → </a:t>
            </a:r>
            <a:r>
              <a:rPr lang="fr-FR" sz="1600" dirty="0" err="1"/>
              <a:t>greater</a:t>
            </a:r>
            <a:r>
              <a:rPr lang="fr-FR" sz="1600" dirty="0"/>
              <a:t> confidence in </a:t>
            </a:r>
            <a:r>
              <a:rPr lang="fr-FR" sz="1600" dirty="0" err="1"/>
              <a:t>correctness</a:t>
            </a:r>
            <a:r>
              <a:rPr lang="fr-FR" sz="1600" dirty="0"/>
              <a:t> of </a:t>
            </a:r>
            <a:r>
              <a:rPr lang="fr-FR" sz="1600" dirty="0" err="1"/>
              <a:t>results</a:t>
            </a:r>
            <a:r>
              <a:rPr lang="fr-FR" sz="1600" dirty="0"/>
              <a:t>.</a:t>
            </a:r>
          </a:p>
        </p:txBody>
      </p:sp>
      <p:sp>
        <p:nvSpPr>
          <p:cNvPr id="38" name="Rectangle 37">
            <a:extLst>
              <a:ext uri="{FF2B5EF4-FFF2-40B4-BE49-F238E27FC236}">
                <a16:creationId xmlns:a16="http://schemas.microsoft.com/office/drawing/2014/main" id="{9B7DBE39-13B1-544A-9CE1-A4D9F8054E4D}"/>
              </a:ext>
            </a:extLst>
          </p:cNvPr>
          <p:cNvSpPr/>
          <p:nvPr/>
        </p:nvSpPr>
        <p:spPr>
          <a:xfrm>
            <a:off x="6971746" y="919221"/>
            <a:ext cx="4760342" cy="369332"/>
          </a:xfrm>
          <a:prstGeom prst="rect">
            <a:avLst/>
          </a:prstGeom>
        </p:spPr>
        <p:txBody>
          <a:bodyPr wrap="none">
            <a:spAutoFit/>
          </a:bodyPr>
          <a:lstStyle/>
          <a:p>
            <a:r>
              <a:rPr lang="fr-FR" b="1" i="1" dirty="0"/>
              <a:t>Simulator </a:t>
            </a:r>
            <a:r>
              <a:rPr lang="fr-FR" b="1" i="1" dirty="0" err="1"/>
              <a:t>diversity</a:t>
            </a:r>
            <a:r>
              <a:rPr lang="fr-FR" b="1" i="1" dirty="0"/>
              <a:t>: </a:t>
            </a:r>
            <a:r>
              <a:rPr lang="fr-FR" b="1" i="1" dirty="0" err="1"/>
              <a:t>problems</a:t>
            </a:r>
            <a:r>
              <a:rPr lang="fr-FR" b="1" i="1" dirty="0"/>
              <a:t> and </a:t>
            </a:r>
            <a:r>
              <a:rPr lang="fr-FR" b="1" i="1" dirty="0" err="1"/>
              <a:t>opportunities</a:t>
            </a:r>
            <a:endParaRPr lang="fr-FR" b="1" i="1" dirty="0"/>
          </a:p>
        </p:txBody>
      </p:sp>
      <p:grpSp>
        <p:nvGrpSpPr>
          <p:cNvPr id="39" name="Group 311">
            <a:extLst>
              <a:ext uri="{FF2B5EF4-FFF2-40B4-BE49-F238E27FC236}">
                <a16:creationId xmlns:a16="http://schemas.microsoft.com/office/drawing/2014/main" id="{A8ED8EB2-C538-C741-948D-E5BDE6CA7C7B}"/>
              </a:ext>
            </a:extLst>
          </p:cNvPr>
          <p:cNvGrpSpPr/>
          <p:nvPr/>
        </p:nvGrpSpPr>
        <p:grpSpPr>
          <a:xfrm>
            <a:off x="4057214" y="1747321"/>
            <a:ext cx="1521281" cy="4254790"/>
            <a:chOff x="0" y="0"/>
            <a:chExt cx="4636040" cy="9568022"/>
          </a:xfrm>
        </p:grpSpPr>
        <p:pic>
          <p:nvPicPr>
            <p:cNvPr id="40" name="droppedImage.tiff">
              <a:extLst>
                <a:ext uri="{FF2B5EF4-FFF2-40B4-BE49-F238E27FC236}">
                  <a16:creationId xmlns:a16="http://schemas.microsoft.com/office/drawing/2014/main" id="{F9BC3FDE-7733-5845-BBF5-18B2B6ADA6DD}"/>
                </a:ext>
              </a:extLst>
            </p:cNvPr>
            <p:cNvPicPr>
              <a:picLocks noChangeAspect="1"/>
            </p:cNvPicPr>
            <p:nvPr/>
          </p:nvPicPr>
          <p:blipFill>
            <a:blip r:embed="rId2">
              <a:extLst/>
            </a:blip>
            <a:stretch>
              <a:fillRect/>
            </a:stretch>
          </p:blipFill>
          <p:spPr>
            <a:xfrm>
              <a:off x="0" y="0"/>
              <a:ext cx="4636041" cy="6756400"/>
            </a:xfrm>
            <a:prstGeom prst="rect">
              <a:avLst/>
            </a:prstGeom>
            <a:ln w="12700" cap="flat">
              <a:noFill/>
              <a:miter lim="400000"/>
            </a:ln>
            <a:effectLst/>
          </p:spPr>
        </p:pic>
        <p:pic>
          <p:nvPicPr>
            <p:cNvPr id="41" name="droppedImage.tiff">
              <a:extLst>
                <a:ext uri="{FF2B5EF4-FFF2-40B4-BE49-F238E27FC236}">
                  <a16:creationId xmlns:a16="http://schemas.microsoft.com/office/drawing/2014/main" id="{47392814-957E-D047-BE32-6E9767A93003}"/>
                </a:ext>
              </a:extLst>
            </p:cNvPr>
            <p:cNvPicPr>
              <a:picLocks noChangeAspect="1"/>
            </p:cNvPicPr>
            <p:nvPr/>
          </p:nvPicPr>
          <p:blipFill>
            <a:blip r:embed="rId3">
              <a:extLst/>
            </a:blip>
            <a:stretch>
              <a:fillRect/>
            </a:stretch>
          </p:blipFill>
          <p:spPr>
            <a:xfrm>
              <a:off x="11055" y="6761322"/>
              <a:ext cx="4612286" cy="2806701"/>
            </a:xfrm>
            <a:prstGeom prst="rect">
              <a:avLst/>
            </a:prstGeom>
            <a:ln w="12700" cap="flat">
              <a:noFill/>
              <a:miter lim="400000"/>
            </a:ln>
            <a:effectLst/>
          </p:spPr>
        </p:pic>
      </p:grpSp>
      <p:pic>
        <p:nvPicPr>
          <p:cNvPr id="42" name="droppedImage.tiff">
            <a:extLst>
              <a:ext uri="{FF2B5EF4-FFF2-40B4-BE49-F238E27FC236}">
                <a16:creationId xmlns:a16="http://schemas.microsoft.com/office/drawing/2014/main" id="{40E32146-72FD-4B41-88A8-AD92CECE5E0D}"/>
              </a:ext>
            </a:extLst>
          </p:cNvPr>
          <p:cNvPicPr>
            <a:picLocks noChangeAspect="1"/>
          </p:cNvPicPr>
          <p:nvPr/>
        </p:nvPicPr>
        <p:blipFill>
          <a:blip r:embed="rId4">
            <a:extLst/>
          </a:blip>
          <a:stretch>
            <a:fillRect/>
          </a:stretch>
        </p:blipFill>
        <p:spPr>
          <a:xfrm>
            <a:off x="156651" y="1619436"/>
            <a:ext cx="3676552" cy="4342962"/>
          </a:xfrm>
          <a:prstGeom prst="rect">
            <a:avLst/>
          </a:prstGeom>
          <a:ln w="12700">
            <a:miter lim="400000"/>
          </a:ln>
        </p:spPr>
      </p:pic>
      <p:sp>
        <p:nvSpPr>
          <p:cNvPr id="46" name="Frame 45">
            <a:extLst>
              <a:ext uri="{FF2B5EF4-FFF2-40B4-BE49-F238E27FC236}">
                <a16:creationId xmlns:a16="http://schemas.microsoft.com/office/drawing/2014/main" id="{5B76B727-BD5F-1142-8C97-4442655A2AD0}"/>
              </a:ext>
            </a:extLst>
          </p:cNvPr>
          <p:cNvSpPr/>
          <p:nvPr/>
        </p:nvSpPr>
        <p:spPr>
          <a:xfrm>
            <a:off x="929148" y="2064774"/>
            <a:ext cx="2107125" cy="235974"/>
          </a:xfrm>
          <a:prstGeom prst="frame">
            <a:avLst/>
          </a:prstGeom>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sp>
        <p:nvSpPr>
          <p:cNvPr id="51" name="Title 1" descr=" 4">
            <a:extLst>
              <a:ext uri="{FF2B5EF4-FFF2-40B4-BE49-F238E27FC236}">
                <a16:creationId xmlns:a16="http://schemas.microsoft.com/office/drawing/2014/main" id="{F674D0F2-A72E-9B4F-AD1A-2F25B0A25E4D}"/>
              </a:ext>
            </a:extLst>
          </p:cNvPr>
          <p:cNvSpPr txBox="1">
            <a:spLocks/>
          </p:cNvSpPr>
          <p:nvPr/>
        </p:nvSpPr>
        <p:spPr>
          <a:xfrm>
            <a:off x="0" y="0"/>
            <a:ext cx="12192000" cy="731520"/>
          </a:xfrm>
          <a:prstGeom prst="rect">
            <a:avLst/>
          </a:prstGeom>
          <a:solidFill>
            <a:schemeClr val="tx1"/>
          </a:solidFill>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endParaRPr lang="en-US" sz="2800" b="1" dirty="0">
              <a:solidFill>
                <a:schemeClr val="bg1"/>
              </a:solidFill>
              <a:latin typeface="+mn-lt"/>
              <a:cs typeface="Times New Roman" pitchFamily="18" charset="0"/>
            </a:endParaRPr>
          </a:p>
        </p:txBody>
      </p:sp>
      <p:pic>
        <p:nvPicPr>
          <p:cNvPr id="52" name="pynn_header.png">
            <a:extLst>
              <a:ext uri="{FF2B5EF4-FFF2-40B4-BE49-F238E27FC236}">
                <a16:creationId xmlns:a16="http://schemas.microsoft.com/office/drawing/2014/main" id="{51D48704-F395-0840-A09E-788363C79C10}"/>
              </a:ext>
            </a:extLst>
          </p:cNvPr>
          <p:cNvPicPr>
            <a:picLocks noChangeAspect="1"/>
          </p:cNvPicPr>
          <p:nvPr/>
        </p:nvPicPr>
        <p:blipFill>
          <a:blip r:embed="rId5">
            <a:extLst/>
          </a:blip>
          <a:stretch>
            <a:fillRect/>
          </a:stretch>
        </p:blipFill>
        <p:spPr>
          <a:xfrm>
            <a:off x="396905" y="-6351"/>
            <a:ext cx="1641757" cy="656703"/>
          </a:xfrm>
          <a:prstGeom prst="rect">
            <a:avLst/>
          </a:prstGeom>
          <a:ln w="12700">
            <a:miter lim="400000"/>
          </a:ln>
        </p:spPr>
      </p:pic>
      <p:sp>
        <p:nvSpPr>
          <p:cNvPr id="53" name="Rectangle 52">
            <a:extLst>
              <a:ext uri="{FF2B5EF4-FFF2-40B4-BE49-F238E27FC236}">
                <a16:creationId xmlns:a16="http://schemas.microsoft.com/office/drawing/2014/main" id="{8E567D9A-5726-9E4F-8731-8A12594AB68E}"/>
              </a:ext>
            </a:extLst>
          </p:cNvPr>
          <p:cNvSpPr/>
          <p:nvPr/>
        </p:nvSpPr>
        <p:spPr>
          <a:xfrm>
            <a:off x="2435567" y="34882"/>
            <a:ext cx="9144000" cy="589072"/>
          </a:xfrm>
          <a:prstGeom prst="rect">
            <a:avLst/>
          </a:prstGeom>
        </p:spPr>
        <p:txBody>
          <a:bodyPr wrap="square">
            <a:spAutoFit/>
          </a:bodyPr>
          <a:lstStyle/>
          <a:p>
            <a:pPr>
              <a:lnSpc>
                <a:spcPct val="150000"/>
              </a:lnSpc>
              <a:defRPr sz="8000"/>
            </a:pPr>
            <a:r>
              <a:rPr lang="fr-FR" sz="2400" b="1" dirty="0">
                <a:solidFill>
                  <a:schemeClr val="bg1"/>
                </a:solidFill>
              </a:rPr>
              <a:t>A </a:t>
            </a:r>
            <a:r>
              <a:rPr lang="fr-FR" sz="2400" b="1" dirty="0" err="1">
                <a:solidFill>
                  <a:schemeClr val="bg1"/>
                </a:solidFill>
              </a:rPr>
              <a:t>unified</a:t>
            </a:r>
            <a:r>
              <a:rPr lang="fr-FR" sz="2400" b="1" dirty="0">
                <a:solidFill>
                  <a:schemeClr val="bg1"/>
                </a:solidFill>
              </a:rPr>
              <a:t> interface for neuronal network </a:t>
            </a:r>
            <a:r>
              <a:rPr lang="fr-FR" sz="2400" b="1" dirty="0" err="1">
                <a:solidFill>
                  <a:schemeClr val="bg1"/>
                </a:solidFill>
              </a:rPr>
              <a:t>simulators</a:t>
            </a:r>
            <a:endParaRPr lang="fr-FR" sz="2400" b="1" dirty="0">
              <a:solidFill>
                <a:schemeClr val="bg1"/>
              </a:solidFill>
            </a:endParaRPr>
          </a:p>
        </p:txBody>
      </p:sp>
    </p:spTree>
    <p:extLst>
      <p:ext uri="{BB962C8B-B14F-4D97-AF65-F5344CB8AC3E}">
        <p14:creationId xmlns:p14="http://schemas.microsoft.com/office/powerpoint/2010/main" val="153755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C2584195-44BB-4D46-B07E-01116B47EF09}"/>
              </a:ext>
            </a:extLst>
          </p:cNvPr>
          <p:cNvSpPr txBox="1">
            <a:spLocks/>
          </p:cNvSpPr>
          <p:nvPr/>
        </p:nvSpPr>
        <p:spPr>
          <a:xfrm>
            <a:off x="548640" y="1645920"/>
            <a:ext cx="9144000" cy="4572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2" indent="0" hangingPunct="0">
              <a:spcBef>
                <a:spcPts val="0"/>
              </a:spcBef>
              <a:buClr>
                <a:srgbClr val="EF2929"/>
              </a:buClr>
              <a:buSzPct val="45000"/>
              <a:buFont typeface="StarSymbol"/>
              <a:buChar char="●"/>
            </a:pPr>
            <a:endParaRPr lang="en-US" sz="2800" dirty="0">
              <a:solidFill>
                <a:srgbClr val="333333"/>
              </a:solidFill>
              <a:latin typeface="Noto Sans Regular" pitchFamily="34"/>
            </a:endParaRPr>
          </a:p>
        </p:txBody>
      </p:sp>
      <p:sp>
        <p:nvSpPr>
          <p:cNvPr id="8" name="Shape 301">
            <a:extLst>
              <a:ext uri="{FF2B5EF4-FFF2-40B4-BE49-F238E27FC236}">
                <a16:creationId xmlns:a16="http://schemas.microsoft.com/office/drawing/2014/main" id="{77446F12-CEA2-6C42-ADF8-714EFE619B1E}"/>
              </a:ext>
            </a:extLst>
          </p:cNvPr>
          <p:cNvSpPr txBox="1">
            <a:spLocks/>
          </p:cNvSpPr>
          <p:nvPr/>
        </p:nvSpPr>
        <p:spPr>
          <a:xfrm>
            <a:off x="772651" y="1157338"/>
            <a:ext cx="11874500" cy="4572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defRPr sz="8000"/>
            </a:pPr>
            <a:endParaRPr lang="fr-FR" sz="6400" dirty="0"/>
          </a:p>
        </p:txBody>
      </p:sp>
      <p:pic>
        <p:nvPicPr>
          <p:cNvPr id="36" name="image15.png" descr="architecture_of_PyNN_forHBP_Jan2015.png">
            <a:extLst>
              <a:ext uri="{FF2B5EF4-FFF2-40B4-BE49-F238E27FC236}">
                <a16:creationId xmlns:a16="http://schemas.microsoft.com/office/drawing/2014/main" id="{C21C9C08-297C-B441-BE90-DBA7055A9D44}"/>
              </a:ext>
            </a:extLst>
          </p:cNvPr>
          <p:cNvPicPr>
            <a:picLocks noChangeAspect="1"/>
          </p:cNvPicPr>
          <p:nvPr/>
        </p:nvPicPr>
        <p:blipFill>
          <a:blip r:embed="rId2">
            <a:extLst/>
          </a:blip>
          <a:stretch>
            <a:fillRect/>
          </a:stretch>
        </p:blipFill>
        <p:spPr>
          <a:xfrm>
            <a:off x="2256907" y="3326108"/>
            <a:ext cx="7329949" cy="3159866"/>
          </a:xfrm>
          <a:prstGeom prst="rect">
            <a:avLst/>
          </a:prstGeom>
          <a:ln w="12700">
            <a:miter lim="400000"/>
          </a:ln>
        </p:spPr>
      </p:pic>
      <p:sp>
        <p:nvSpPr>
          <p:cNvPr id="39" name="Shape 352">
            <a:extLst>
              <a:ext uri="{FF2B5EF4-FFF2-40B4-BE49-F238E27FC236}">
                <a16:creationId xmlns:a16="http://schemas.microsoft.com/office/drawing/2014/main" id="{BB6AC814-F9F3-FC42-AD03-5A93A40C6F29}"/>
              </a:ext>
            </a:extLst>
          </p:cNvPr>
          <p:cNvSpPr/>
          <p:nvPr/>
        </p:nvSpPr>
        <p:spPr>
          <a:xfrm>
            <a:off x="548640" y="1244327"/>
            <a:ext cx="4670815" cy="164835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spcBef>
                <a:spcPts val="1200"/>
              </a:spcBef>
              <a:defRPr>
                <a:latin typeface="Gill Sans"/>
                <a:ea typeface="Gill Sans"/>
                <a:cs typeface="Gill Sans"/>
                <a:sym typeface="Gill Sans"/>
              </a:defRPr>
            </a:pPr>
            <a:r>
              <a:rPr sz="1600" b="1" dirty="0"/>
              <a:t>Simulator-independent environments for developing neuroscience models: </a:t>
            </a:r>
          </a:p>
          <a:p>
            <a:pPr marL="457200" indent="-304800" algn="l">
              <a:spcBef>
                <a:spcPts val="1200"/>
              </a:spcBef>
              <a:buSzPct val="125000"/>
              <a:buChar char="•"/>
              <a:defRPr sz="3200">
                <a:latin typeface="Gill Sans"/>
                <a:ea typeface="Gill Sans"/>
                <a:cs typeface="Gill Sans"/>
                <a:sym typeface="Gill Sans"/>
              </a:defRPr>
            </a:pPr>
            <a:r>
              <a:rPr sz="1600" dirty="0"/>
              <a:t>keep the advantages of having multiple simulators or hardware devices </a:t>
            </a:r>
          </a:p>
          <a:p>
            <a:pPr marL="457200" indent="-304800" algn="l">
              <a:spcBef>
                <a:spcPts val="1200"/>
              </a:spcBef>
              <a:buSzPct val="125000"/>
              <a:buChar char="•"/>
              <a:defRPr sz="3200">
                <a:latin typeface="Gill Sans"/>
                <a:ea typeface="Gill Sans"/>
                <a:cs typeface="Gill Sans"/>
                <a:sym typeface="Gill Sans"/>
              </a:defRPr>
            </a:pPr>
            <a:r>
              <a:rPr sz="1600" dirty="0"/>
              <a:t>but remove the translation barrier. </a:t>
            </a:r>
          </a:p>
        </p:txBody>
      </p:sp>
      <p:sp>
        <p:nvSpPr>
          <p:cNvPr id="5" name="Rectangle 4">
            <a:extLst>
              <a:ext uri="{FF2B5EF4-FFF2-40B4-BE49-F238E27FC236}">
                <a16:creationId xmlns:a16="http://schemas.microsoft.com/office/drawing/2014/main" id="{91E48A5D-1079-224D-A7A0-5F0D8A816CBC}"/>
              </a:ext>
            </a:extLst>
          </p:cNvPr>
          <p:cNvSpPr/>
          <p:nvPr/>
        </p:nvSpPr>
        <p:spPr>
          <a:xfrm>
            <a:off x="6187357" y="1361708"/>
            <a:ext cx="5640849" cy="1538883"/>
          </a:xfrm>
          <a:prstGeom prst="rect">
            <a:avLst/>
          </a:prstGeom>
        </p:spPr>
        <p:txBody>
          <a:bodyPr wrap="square">
            <a:spAutoFit/>
          </a:bodyPr>
          <a:lstStyle/>
          <a:p>
            <a:pPr>
              <a:spcBef>
                <a:spcPts val="1200"/>
              </a:spcBef>
              <a:defRPr>
                <a:latin typeface="Gill Sans"/>
                <a:ea typeface="Gill Sans"/>
                <a:cs typeface="Gill Sans"/>
                <a:sym typeface="Gill Sans"/>
              </a:defRPr>
            </a:pPr>
            <a:r>
              <a:rPr lang="fr-FR" sz="1600" dirty="0" err="1"/>
              <a:t>Three</a:t>
            </a:r>
            <a:r>
              <a:rPr lang="fr-FR" sz="1600" dirty="0"/>
              <a:t> (</a:t>
            </a:r>
            <a:r>
              <a:rPr lang="fr-FR" sz="1600" dirty="0" err="1"/>
              <a:t>complementary</a:t>
            </a:r>
            <a:r>
              <a:rPr lang="fr-FR" sz="1600" dirty="0"/>
              <a:t>) </a:t>
            </a:r>
            <a:r>
              <a:rPr lang="fr-FR" sz="1600" dirty="0" err="1"/>
              <a:t>approaches</a:t>
            </a:r>
            <a:r>
              <a:rPr lang="fr-FR" sz="1600" dirty="0"/>
              <a:t>: </a:t>
            </a:r>
          </a:p>
          <a:p>
            <a:pPr marL="914400" lvl="1" indent="-304800">
              <a:spcBef>
                <a:spcPts val="1200"/>
              </a:spcBef>
              <a:buSzPct val="125000"/>
              <a:buChar char="•"/>
              <a:defRPr sz="3200">
                <a:latin typeface="Gill Sans"/>
                <a:ea typeface="Gill Sans"/>
                <a:cs typeface="Gill Sans"/>
                <a:sym typeface="Gill Sans"/>
              </a:defRPr>
            </a:pPr>
            <a:r>
              <a:rPr lang="fr-FR" sz="1600" dirty="0"/>
              <a:t>GUI (</a:t>
            </a:r>
            <a:r>
              <a:rPr lang="fr-FR" sz="1600" dirty="0" err="1"/>
              <a:t>e.g</a:t>
            </a:r>
            <a:r>
              <a:rPr lang="fr-FR" sz="1600" dirty="0"/>
              <a:t>. </a:t>
            </a:r>
            <a:r>
              <a:rPr lang="fr-FR" sz="1600" dirty="0" err="1"/>
              <a:t>neuroConstruct</a:t>
            </a:r>
            <a:r>
              <a:rPr lang="fr-FR" sz="1600" dirty="0"/>
              <a:t>) </a:t>
            </a:r>
          </a:p>
          <a:p>
            <a:pPr marL="914400" lvl="1" indent="-304800">
              <a:spcBef>
                <a:spcPts val="1200"/>
              </a:spcBef>
              <a:buSzPct val="125000"/>
              <a:buChar char="•"/>
              <a:defRPr sz="3200">
                <a:latin typeface="Gill Sans"/>
                <a:ea typeface="Gill Sans"/>
                <a:cs typeface="Gill Sans"/>
                <a:sym typeface="Gill Sans"/>
              </a:defRPr>
            </a:pPr>
            <a:r>
              <a:rPr lang="fr-FR" sz="1600" dirty="0"/>
              <a:t>XML-</a:t>
            </a:r>
            <a:r>
              <a:rPr lang="fr-FR" sz="1600" dirty="0" err="1"/>
              <a:t>based</a:t>
            </a:r>
            <a:r>
              <a:rPr lang="fr-FR" sz="1600" dirty="0"/>
              <a:t> </a:t>
            </a:r>
            <a:r>
              <a:rPr lang="fr-FR" sz="1600" dirty="0" err="1"/>
              <a:t>language</a:t>
            </a:r>
            <a:r>
              <a:rPr lang="fr-FR" sz="1600" dirty="0"/>
              <a:t> (</a:t>
            </a:r>
            <a:r>
              <a:rPr lang="fr-FR" sz="1600" dirty="0" err="1"/>
              <a:t>e.g</a:t>
            </a:r>
            <a:r>
              <a:rPr lang="fr-FR" sz="1600" dirty="0"/>
              <a:t>. </a:t>
            </a:r>
            <a:r>
              <a:rPr lang="fr-FR" sz="1600" dirty="0" err="1"/>
              <a:t>NeuroML</a:t>
            </a:r>
            <a:r>
              <a:rPr lang="fr-FR" sz="1600" dirty="0"/>
              <a:t>, </a:t>
            </a:r>
            <a:r>
              <a:rPr lang="fr-FR" sz="1600" dirty="0" err="1"/>
              <a:t>NineML</a:t>
            </a:r>
            <a:r>
              <a:rPr lang="fr-FR" sz="1600" dirty="0"/>
              <a:t>) </a:t>
            </a:r>
          </a:p>
          <a:p>
            <a:pPr marL="914400" lvl="1" indent="-304800">
              <a:spcBef>
                <a:spcPts val="1200"/>
              </a:spcBef>
              <a:buSzPct val="125000"/>
              <a:buChar char="•"/>
              <a:defRPr sz="3200">
                <a:latin typeface="Gill Sans"/>
                <a:ea typeface="Gill Sans"/>
                <a:cs typeface="Gill Sans"/>
                <a:sym typeface="Gill Sans"/>
              </a:defRPr>
            </a:pPr>
            <a:r>
              <a:rPr lang="fr-FR" sz="1600" dirty="0" err="1"/>
              <a:t>interpreted</a:t>
            </a:r>
            <a:r>
              <a:rPr lang="fr-FR" sz="1600" dirty="0"/>
              <a:t> </a:t>
            </a:r>
            <a:r>
              <a:rPr lang="fr-FR" sz="1600" dirty="0" err="1"/>
              <a:t>language</a:t>
            </a:r>
            <a:r>
              <a:rPr lang="fr-FR" sz="1600" dirty="0"/>
              <a:t> (</a:t>
            </a:r>
            <a:r>
              <a:rPr lang="fr-FR" sz="1600" dirty="0" err="1"/>
              <a:t>e.g</a:t>
            </a:r>
            <a:r>
              <a:rPr lang="fr-FR" sz="1600" dirty="0"/>
              <a:t>. Python)</a:t>
            </a:r>
          </a:p>
        </p:txBody>
      </p:sp>
      <p:sp>
        <p:nvSpPr>
          <p:cNvPr id="40" name="Title 1" descr=" 4">
            <a:extLst>
              <a:ext uri="{FF2B5EF4-FFF2-40B4-BE49-F238E27FC236}">
                <a16:creationId xmlns:a16="http://schemas.microsoft.com/office/drawing/2014/main" id="{67BCAA41-C290-5142-A403-8B79813BF1B8}"/>
              </a:ext>
            </a:extLst>
          </p:cNvPr>
          <p:cNvSpPr txBox="1">
            <a:spLocks/>
          </p:cNvSpPr>
          <p:nvPr/>
        </p:nvSpPr>
        <p:spPr>
          <a:xfrm>
            <a:off x="0" y="0"/>
            <a:ext cx="12192000" cy="731520"/>
          </a:xfrm>
          <a:prstGeom prst="rect">
            <a:avLst/>
          </a:prstGeom>
          <a:solidFill>
            <a:schemeClr val="tx1"/>
          </a:solidFill>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endParaRPr lang="en-US" sz="2800" b="1" dirty="0">
              <a:solidFill>
                <a:schemeClr val="bg1"/>
              </a:solidFill>
              <a:latin typeface="+mn-lt"/>
              <a:cs typeface="Times New Roman" pitchFamily="18" charset="0"/>
            </a:endParaRPr>
          </a:p>
        </p:txBody>
      </p:sp>
      <p:pic>
        <p:nvPicPr>
          <p:cNvPr id="41" name="pynn_header.png">
            <a:extLst>
              <a:ext uri="{FF2B5EF4-FFF2-40B4-BE49-F238E27FC236}">
                <a16:creationId xmlns:a16="http://schemas.microsoft.com/office/drawing/2014/main" id="{CCE7B854-4835-DF48-9170-60DE477BD275}"/>
              </a:ext>
            </a:extLst>
          </p:cNvPr>
          <p:cNvPicPr>
            <a:picLocks noChangeAspect="1"/>
          </p:cNvPicPr>
          <p:nvPr/>
        </p:nvPicPr>
        <p:blipFill>
          <a:blip r:embed="rId3">
            <a:extLst/>
          </a:blip>
          <a:stretch>
            <a:fillRect/>
          </a:stretch>
        </p:blipFill>
        <p:spPr>
          <a:xfrm>
            <a:off x="396905" y="-6351"/>
            <a:ext cx="1641757" cy="656703"/>
          </a:xfrm>
          <a:prstGeom prst="rect">
            <a:avLst/>
          </a:prstGeom>
          <a:ln w="12700">
            <a:miter lim="400000"/>
          </a:ln>
        </p:spPr>
      </p:pic>
      <p:sp>
        <p:nvSpPr>
          <p:cNvPr id="42" name="Rectangle 41">
            <a:extLst>
              <a:ext uri="{FF2B5EF4-FFF2-40B4-BE49-F238E27FC236}">
                <a16:creationId xmlns:a16="http://schemas.microsoft.com/office/drawing/2014/main" id="{DC1AA5E5-927E-F840-9CF0-7274FBE35A60}"/>
              </a:ext>
            </a:extLst>
          </p:cNvPr>
          <p:cNvSpPr/>
          <p:nvPr/>
        </p:nvSpPr>
        <p:spPr>
          <a:xfrm>
            <a:off x="2435567" y="34882"/>
            <a:ext cx="9144000" cy="589072"/>
          </a:xfrm>
          <a:prstGeom prst="rect">
            <a:avLst/>
          </a:prstGeom>
        </p:spPr>
        <p:txBody>
          <a:bodyPr wrap="square">
            <a:spAutoFit/>
          </a:bodyPr>
          <a:lstStyle/>
          <a:p>
            <a:pPr>
              <a:lnSpc>
                <a:spcPct val="150000"/>
              </a:lnSpc>
              <a:defRPr sz="8000"/>
            </a:pPr>
            <a:r>
              <a:rPr lang="fr-FR" sz="2400" b="1" dirty="0">
                <a:solidFill>
                  <a:schemeClr val="bg1"/>
                </a:solidFill>
              </a:rPr>
              <a:t>A </a:t>
            </a:r>
            <a:r>
              <a:rPr lang="fr-FR" sz="2400" b="1" dirty="0" err="1">
                <a:solidFill>
                  <a:schemeClr val="bg1"/>
                </a:solidFill>
              </a:rPr>
              <a:t>unified</a:t>
            </a:r>
            <a:r>
              <a:rPr lang="fr-FR" sz="2400" b="1" dirty="0">
                <a:solidFill>
                  <a:schemeClr val="bg1"/>
                </a:solidFill>
              </a:rPr>
              <a:t> interface for neuronal network </a:t>
            </a:r>
            <a:r>
              <a:rPr lang="fr-FR" sz="2400" b="1" dirty="0" err="1">
                <a:solidFill>
                  <a:schemeClr val="bg1"/>
                </a:solidFill>
              </a:rPr>
              <a:t>simulators</a:t>
            </a:r>
            <a:endParaRPr lang="fr-FR" sz="2400" b="1" dirty="0">
              <a:solidFill>
                <a:schemeClr val="bg1"/>
              </a:solidFill>
            </a:endParaRPr>
          </a:p>
        </p:txBody>
      </p:sp>
    </p:spTree>
    <p:extLst>
      <p:ext uri="{BB962C8B-B14F-4D97-AF65-F5344CB8AC3E}">
        <p14:creationId xmlns:p14="http://schemas.microsoft.com/office/powerpoint/2010/main" val="365427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descr=" 4">
            <a:extLst>
              <a:ext uri="{FF2B5EF4-FFF2-40B4-BE49-F238E27FC236}">
                <a16:creationId xmlns:a16="http://schemas.microsoft.com/office/drawing/2014/main" id="{DE0D069A-8B33-2C4B-82BD-D483281B5F7F}"/>
              </a:ext>
            </a:extLst>
          </p:cNvPr>
          <p:cNvSpPr txBox="1">
            <a:spLocks/>
          </p:cNvSpPr>
          <p:nvPr/>
        </p:nvSpPr>
        <p:spPr>
          <a:xfrm>
            <a:off x="0" y="0"/>
            <a:ext cx="12192000" cy="731520"/>
          </a:xfrm>
          <a:prstGeom prst="rect">
            <a:avLst/>
          </a:prstGeom>
          <a:solidFill>
            <a:schemeClr val="tx1"/>
          </a:solidFill>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2800" b="1" dirty="0">
                <a:solidFill>
                  <a:schemeClr val="bg1"/>
                </a:solidFill>
                <a:latin typeface="+mn-lt"/>
                <a:cs typeface="Times New Roman" pitchFamily="18" charset="0"/>
              </a:rPr>
              <a:t>Sonata (</a:t>
            </a:r>
            <a:r>
              <a:rPr lang="en-US" sz="2800" b="1" dirty="0" err="1">
                <a:solidFill>
                  <a:schemeClr val="bg1"/>
                </a:solidFill>
                <a:latin typeface="+mn-lt"/>
                <a:cs typeface="Times New Roman" pitchFamily="18" charset="0"/>
              </a:rPr>
              <a:t>pyNN</a:t>
            </a:r>
            <a:r>
              <a:rPr lang="en-US" sz="2800" b="1" dirty="0">
                <a:solidFill>
                  <a:schemeClr val="bg1"/>
                </a:solidFill>
                <a:latin typeface="+mn-lt"/>
                <a:cs typeface="Times New Roman" pitchFamily="18" charset="0"/>
              </a:rPr>
              <a:t> support)</a:t>
            </a:r>
          </a:p>
        </p:txBody>
      </p:sp>
      <p:sp>
        <p:nvSpPr>
          <p:cNvPr id="6" name="Text Placeholder 2">
            <a:extLst>
              <a:ext uri="{FF2B5EF4-FFF2-40B4-BE49-F238E27FC236}">
                <a16:creationId xmlns:a16="http://schemas.microsoft.com/office/drawing/2014/main" id="{C2584195-44BB-4D46-B07E-01116B47EF09}"/>
              </a:ext>
            </a:extLst>
          </p:cNvPr>
          <p:cNvSpPr txBox="1">
            <a:spLocks/>
          </p:cNvSpPr>
          <p:nvPr/>
        </p:nvSpPr>
        <p:spPr>
          <a:xfrm>
            <a:off x="548640" y="1645920"/>
            <a:ext cx="9144000" cy="4572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2" indent="0" hangingPunct="0">
              <a:spcBef>
                <a:spcPts val="0"/>
              </a:spcBef>
              <a:buClr>
                <a:srgbClr val="EF2929"/>
              </a:buClr>
              <a:buSzPct val="45000"/>
              <a:buFont typeface="StarSymbol"/>
              <a:buChar char="●"/>
            </a:pPr>
            <a:endParaRPr lang="en-US" sz="2800" dirty="0">
              <a:solidFill>
                <a:srgbClr val="333333"/>
              </a:solidFill>
              <a:latin typeface="Noto Sans Regular" pitchFamily="34"/>
            </a:endParaRPr>
          </a:p>
        </p:txBody>
      </p:sp>
      <p:sp>
        <p:nvSpPr>
          <p:cNvPr id="8" name="Text Placeholder 2">
            <a:extLst>
              <a:ext uri="{FF2B5EF4-FFF2-40B4-BE49-F238E27FC236}">
                <a16:creationId xmlns:a16="http://schemas.microsoft.com/office/drawing/2014/main" id="{4390659D-A439-3C4D-8DBD-EE76F4C84FF1}"/>
              </a:ext>
            </a:extLst>
          </p:cNvPr>
          <p:cNvSpPr txBox="1">
            <a:spLocks/>
          </p:cNvSpPr>
          <p:nvPr/>
        </p:nvSpPr>
        <p:spPr>
          <a:xfrm>
            <a:off x="493825" y="1290830"/>
            <a:ext cx="6830355" cy="8420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t>Large-scale simulation of biophysically-detailed neuronal circuits</a:t>
            </a:r>
          </a:p>
          <a:p>
            <a:pPr marL="0" lvl="1" indent="0" algn="just" hangingPunct="0">
              <a:spcBef>
                <a:spcPts val="0"/>
              </a:spcBef>
              <a:spcAft>
                <a:spcPts val="1414"/>
              </a:spcAft>
              <a:buFont typeface="Arial" panose="020B0604020202020204" pitchFamily="34" charset="0"/>
              <a:buNone/>
            </a:pPr>
            <a:r>
              <a:rPr lang="en-US" sz="2000" dirty="0">
                <a:solidFill>
                  <a:srgbClr val="333333"/>
                </a:solidFill>
                <a:latin typeface="Noto Sans Regular" pitchFamily="34"/>
              </a:rPr>
              <a:t>	→ sets specific constraints</a:t>
            </a:r>
          </a:p>
        </p:txBody>
      </p:sp>
      <p:sp>
        <p:nvSpPr>
          <p:cNvPr id="9" name="TextBox 8">
            <a:extLst>
              <a:ext uri="{FF2B5EF4-FFF2-40B4-BE49-F238E27FC236}">
                <a16:creationId xmlns:a16="http://schemas.microsoft.com/office/drawing/2014/main" id="{54C9CA29-7B95-B642-85A2-43B7DF56B745}"/>
              </a:ext>
            </a:extLst>
          </p:cNvPr>
          <p:cNvSpPr txBox="1"/>
          <p:nvPr/>
        </p:nvSpPr>
        <p:spPr>
          <a:xfrm>
            <a:off x="7846659" y="1235465"/>
            <a:ext cx="3840479" cy="770039"/>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defRPr sz="2400" b="1"/>
            </a:pPr>
            <a:r>
              <a:rPr lang="en-US" sz="2000" b="1" i="0" u="none" strike="noStrike" kern="1200" cap="none" dirty="0">
                <a:ln>
                  <a:noFill/>
                </a:ln>
                <a:latin typeface="Liberation Sans" pitchFamily="18"/>
                <a:ea typeface="DejaVu Sans" pitchFamily="2"/>
                <a:cs typeface="DejaVu Sans" pitchFamily="2"/>
              </a:rPr>
              <a:t>Export to Sonata format</a:t>
            </a:r>
          </a:p>
        </p:txBody>
      </p:sp>
      <p:pic>
        <p:nvPicPr>
          <p:cNvPr id="10" name="Picture 9">
            <a:extLst>
              <a:ext uri="{FF2B5EF4-FFF2-40B4-BE49-F238E27FC236}">
                <a16:creationId xmlns:a16="http://schemas.microsoft.com/office/drawing/2014/main" id="{D8682C4E-AF3E-2B44-9C55-5E737F796A72}"/>
              </a:ext>
            </a:extLst>
          </p:cNvPr>
          <p:cNvPicPr>
            <a:picLocks noChangeAspect="1"/>
          </p:cNvPicPr>
          <p:nvPr/>
        </p:nvPicPr>
        <p:blipFill>
          <a:blip r:embed="rId2">
            <a:lum/>
            <a:alphaModFix/>
          </a:blip>
          <a:srcRect/>
          <a:stretch>
            <a:fillRect/>
          </a:stretch>
        </p:blipFill>
        <p:spPr>
          <a:xfrm>
            <a:off x="7846659" y="1711831"/>
            <a:ext cx="4023360" cy="2047680"/>
          </a:xfrm>
          <a:prstGeom prst="rect">
            <a:avLst/>
          </a:prstGeom>
          <a:noFill/>
          <a:ln>
            <a:noFill/>
          </a:ln>
        </p:spPr>
      </p:pic>
      <p:pic>
        <p:nvPicPr>
          <p:cNvPr id="11" name="Picture 10">
            <a:extLst>
              <a:ext uri="{FF2B5EF4-FFF2-40B4-BE49-F238E27FC236}">
                <a16:creationId xmlns:a16="http://schemas.microsoft.com/office/drawing/2014/main" id="{4150F19F-CE89-5E4A-8109-46256C091E93}"/>
              </a:ext>
            </a:extLst>
          </p:cNvPr>
          <p:cNvPicPr>
            <a:picLocks noChangeAspect="1"/>
          </p:cNvPicPr>
          <p:nvPr/>
        </p:nvPicPr>
        <p:blipFill>
          <a:blip r:embed="rId3">
            <a:lum/>
            <a:alphaModFix/>
          </a:blip>
          <a:srcRect/>
          <a:stretch>
            <a:fillRect/>
          </a:stretch>
        </p:blipFill>
        <p:spPr>
          <a:xfrm>
            <a:off x="1360965" y="4713240"/>
            <a:ext cx="7562520" cy="1447560"/>
          </a:xfrm>
          <a:prstGeom prst="rect">
            <a:avLst/>
          </a:prstGeom>
          <a:noFill/>
          <a:ln>
            <a:noFill/>
          </a:ln>
        </p:spPr>
      </p:pic>
      <p:sp>
        <p:nvSpPr>
          <p:cNvPr id="12" name="TextBox 11">
            <a:extLst>
              <a:ext uri="{FF2B5EF4-FFF2-40B4-BE49-F238E27FC236}">
                <a16:creationId xmlns:a16="http://schemas.microsoft.com/office/drawing/2014/main" id="{7FD6FC60-A943-5A4F-9B43-B4462AC1B3D1}"/>
              </a:ext>
            </a:extLst>
          </p:cNvPr>
          <p:cNvSpPr txBox="1"/>
          <p:nvPr/>
        </p:nvSpPr>
        <p:spPr>
          <a:xfrm>
            <a:off x="2514620" y="4260274"/>
            <a:ext cx="3581380" cy="495477"/>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defRPr sz="2400" b="1"/>
            </a:pPr>
            <a:r>
              <a:rPr lang="en-US" sz="2000" b="1" i="0" u="none" strike="noStrike" kern="1200" cap="none" dirty="0">
                <a:ln>
                  <a:noFill/>
                </a:ln>
                <a:latin typeface="Liberation Sans" pitchFamily="18"/>
                <a:ea typeface="DejaVu Sans" pitchFamily="2"/>
                <a:cs typeface="DejaVu Sans" pitchFamily="2"/>
              </a:rPr>
              <a:t>Import from Sonata format</a:t>
            </a:r>
          </a:p>
        </p:txBody>
      </p:sp>
      <p:sp>
        <p:nvSpPr>
          <p:cNvPr id="3" name="Rectangle 2">
            <a:extLst>
              <a:ext uri="{FF2B5EF4-FFF2-40B4-BE49-F238E27FC236}">
                <a16:creationId xmlns:a16="http://schemas.microsoft.com/office/drawing/2014/main" id="{3842E2A7-1148-8E40-88C3-14D4D7A56618}"/>
              </a:ext>
            </a:extLst>
          </p:cNvPr>
          <p:cNvSpPr/>
          <p:nvPr/>
        </p:nvSpPr>
        <p:spPr>
          <a:xfrm>
            <a:off x="548640" y="2409529"/>
            <a:ext cx="5303521" cy="1477328"/>
          </a:xfrm>
          <a:prstGeom prst="rect">
            <a:avLst/>
          </a:prstGeom>
        </p:spPr>
        <p:txBody>
          <a:bodyPr wrap="square">
            <a:spAutoFit/>
          </a:bodyPr>
          <a:lstStyle/>
          <a:p>
            <a:pPr algn="just"/>
            <a:r>
              <a:rPr lang="en-US" dirty="0"/>
              <a:t>the SONATA Data Format emerges as the standard optimized for performance for simulation, analysis and visualization of large-scale circuits</a:t>
            </a:r>
          </a:p>
          <a:p>
            <a:pPr algn="just"/>
            <a:r>
              <a:rPr lang="en-US" dirty="0"/>
              <a:t>	(joint initiative of Blue Brain Project and the 	Allen Institute for Brain Science)</a:t>
            </a:r>
          </a:p>
        </p:txBody>
      </p:sp>
    </p:spTree>
    <p:extLst>
      <p:ext uri="{BB962C8B-B14F-4D97-AF65-F5344CB8AC3E}">
        <p14:creationId xmlns:p14="http://schemas.microsoft.com/office/powerpoint/2010/main" val="232978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descr=" 3"/>
          <p:cNvSpPr txBox="1"/>
          <p:nvPr/>
        </p:nvSpPr>
        <p:spPr>
          <a:xfrm>
            <a:off x="159763" y="1736493"/>
            <a:ext cx="4884962" cy="1711366"/>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b="1" dirty="0"/>
              <a:t>What is </a:t>
            </a:r>
            <a:r>
              <a:rPr lang="en-US" b="1" dirty="0" err="1"/>
              <a:t>SciUnit</a:t>
            </a:r>
            <a:r>
              <a:rPr lang="en-US" b="1" dirty="0"/>
              <a:t>?</a:t>
            </a:r>
          </a:p>
          <a:p>
            <a:pPr lvl="1">
              <a:lnSpc>
                <a:spcPct val="150000"/>
              </a:lnSpc>
            </a:pPr>
            <a:r>
              <a:rPr lang="en-US" i="1" dirty="0"/>
              <a:t>A </a:t>
            </a:r>
            <a:r>
              <a:rPr lang="en-US" b="1" i="1" dirty="0"/>
              <a:t>Test</a:t>
            </a:r>
            <a:r>
              <a:rPr lang="en-US" i="1" dirty="0"/>
              <a:t>-driven framework for formally validating scientific models against data.</a:t>
            </a:r>
            <a:br>
              <a:rPr lang="en-US" i="1" dirty="0"/>
            </a:br>
            <a:r>
              <a:rPr lang="en-US" i="1" dirty="0"/>
              <a:t>It employs the concept of </a:t>
            </a:r>
            <a:r>
              <a:rPr lang="en-US" b="1" i="1" dirty="0"/>
              <a:t>Capabilities</a:t>
            </a:r>
            <a:r>
              <a:rPr lang="en-US" i="1" dirty="0"/>
              <a:t>.</a:t>
            </a:r>
          </a:p>
        </p:txBody>
      </p:sp>
      <p:sp>
        <p:nvSpPr>
          <p:cNvPr id="4" name="Title 1" descr=" 4">
            <a:extLst>
              <a:ext uri="{FF2B5EF4-FFF2-40B4-BE49-F238E27FC236}">
                <a16:creationId xmlns:a16="http://schemas.microsoft.com/office/drawing/2014/main" id="{57CF2518-C83F-4347-A010-CFAF52BCEBEC}"/>
              </a:ext>
            </a:extLst>
          </p:cNvPr>
          <p:cNvSpPr txBox="1">
            <a:spLocks/>
          </p:cNvSpPr>
          <p:nvPr/>
        </p:nvSpPr>
        <p:spPr>
          <a:xfrm>
            <a:off x="0" y="0"/>
            <a:ext cx="12192000" cy="731520"/>
          </a:xfrm>
          <a:prstGeom prst="rect">
            <a:avLst/>
          </a:prstGeom>
          <a:solidFill>
            <a:schemeClr val="tx1"/>
          </a:solidFill>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2800" b="1" dirty="0" err="1">
                <a:solidFill>
                  <a:schemeClr val="bg1"/>
                </a:solidFill>
                <a:latin typeface="+mn-lt"/>
                <a:cs typeface="Times New Roman" pitchFamily="18" charset="0"/>
              </a:rPr>
              <a:t>SciUnit</a:t>
            </a:r>
            <a:r>
              <a:rPr lang="en-US" sz="2800" b="1" dirty="0">
                <a:solidFill>
                  <a:schemeClr val="bg1"/>
                </a:solidFill>
                <a:latin typeface="+mn-lt"/>
                <a:cs typeface="Times New Roman" pitchFamily="18" charset="0"/>
              </a:rPr>
              <a:t>					</a:t>
            </a:r>
          </a:p>
        </p:txBody>
      </p:sp>
      <p:sp>
        <p:nvSpPr>
          <p:cNvPr id="5" name="TextBox 3" descr=" 5">
            <a:extLst>
              <a:ext uri="{FF2B5EF4-FFF2-40B4-BE49-F238E27FC236}">
                <a16:creationId xmlns:a16="http://schemas.microsoft.com/office/drawing/2014/main" id="{B22D3E42-52D5-423D-AD65-B3A1A7569314}"/>
              </a:ext>
            </a:extLst>
          </p:cNvPr>
          <p:cNvSpPr txBox="1">
            <a:spLocks noChangeArrowheads="1"/>
          </p:cNvSpPr>
          <p:nvPr/>
        </p:nvSpPr>
        <p:spPr bwMode="auto">
          <a:xfrm>
            <a:off x="8207602" y="187933"/>
            <a:ext cx="3873177" cy="399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000" i="1" dirty="0">
                <a:solidFill>
                  <a:schemeClr val="bg1"/>
                </a:solidFill>
                <a:latin typeface="+mn-lt"/>
                <a:ea typeface="Verdana" panose="020B0604030504040204" pitchFamily="34" charset="0"/>
                <a:cs typeface="Verdana" panose="020B0604030504040204" pitchFamily="34" charset="0"/>
              </a:rPr>
              <a:t>https://github.com/scidash/sciunit</a:t>
            </a:r>
          </a:p>
        </p:txBody>
      </p:sp>
      <p:sp>
        <p:nvSpPr>
          <p:cNvPr id="2" name="Rectangle 1">
            <a:extLst>
              <a:ext uri="{FF2B5EF4-FFF2-40B4-BE49-F238E27FC236}">
                <a16:creationId xmlns:a16="http://schemas.microsoft.com/office/drawing/2014/main" id="{567CF581-B593-454D-9F0D-BFEA1001DAB5}"/>
              </a:ext>
            </a:extLst>
          </p:cNvPr>
          <p:cNvSpPr/>
          <p:nvPr/>
        </p:nvSpPr>
        <p:spPr>
          <a:xfrm>
            <a:off x="163653" y="3070370"/>
            <a:ext cx="5326455" cy="2126864"/>
          </a:xfrm>
          <a:prstGeom prst="rect">
            <a:avLst/>
          </a:prstGeom>
        </p:spPr>
        <p:txBody>
          <a:bodyPr wrap="square">
            <a:spAutoFit/>
          </a:bodyPr>
          <a:lstStyle/>
          <a:p>
            <a:pPr>
              <a:lnSpc>
                <a:spcPct val="150000"/>
              </a:lnSpc>
            </a:pPr>
            <a:endParaRPr lang="en-US" b="1" dirty="0"/>
          </a:p>
          <a:p>
            <a:pPr marL="285750" indent="-285750">
              <a:lnSpc>
                <a:spcPct val="150000"/>
              </a:lnSpc>
              <a:buFont typeface="Wingdings" panose="05000000000000000000" pitchFamily="2" charset="2"/>
              <a:buChar char="ü"/>
            </a:pPr>
            <a:r>
              <a:rPr lang="en-US" b="1" dirty="0">
                <a:solidFill>
                  <a:schemeClr val="tx1">
                    <a:lumMod val="100000"/>
                  </a:schemeClr>
                </a:solidFill>
                <a:latin typeface="Calibri" panose="020F0502020204030204" pitchFamily="34" charset="0"/>
              </a:rPr>
              <a:t>What are Tests?</a:t>
            </a:r>
          </a:p>
          <a:p>
            <a:pPr lvl="1">
              <a:lnSpc>
                <a:spcPct val="150000"/>
              </a:lnSpc>
            </a:pPr>
            <a:r>
              <a:rPr lang="en-US" i="1" dirty="0">
                <a:solidFill>
                  <a:schemeClr val="tx1">
                    <a:lumMod val="100000"/>
                  </a:schemeClr>
                </a:solidFill>
                <a:latin typeface="Calibri" panose="020F0502020204030204" pitchFamily="34" charset="0"/>
              </a:rPr>
              <a:t>A procedure intended to establish the quality, performance, or reliability of a model</a:t>
            </a:r>
          </a:p>
          <a:p>
            <a:pPr lvl="1">
              <a:lnSpc>
                <a:spcPct val="150000"/>
              </a:lnSpc>
            </a:pPr>
            <a:endParaRPr lang="en-US" i="1" dirty="0"/>
          </a:p>
        </p:txBody>
      </p:sp>
      <p:sp>
        <p:nvSpPr>
          <p:cNvPr id="6" name="Rectangle 5">
            <a:extLst>
              <a:ext uri="{FF2B5EF4-FFF2-40B4-BE49-F238E27FC236}">
                <a16:creationId xmlns:a16="http://schemas.microsoft.com/office/drawing/2014/main" id="{BB0A8010-DC0F-E348-84E1-3A24C5E4137A}"/>
              </a:ext>
            </a:extLst>
          </p:cNvPr>
          <p:cNvSpPr/>
          <p:nvPr/>
        </p:nvSpPr>
        <p:spPr>
          <a:xfrm>
            <a:off x="163654" y="4511879"/>
            <a:ext cx="6620558" cy="2126864"/>
          </a:xfrm>
          <a:prstGeom prst="rect">
            <a:avLst/>
          </a:prstGeom>
        </p:spPr>
        <p:txBody>
          <a:bodyPr wrap="square">
            <a:spAutoFit/>
          </a:bodyPr>
          <a:lstStyle/>
          <a:p>
            <a:pPr lvl="1">
              <a:lnSpc>
                <a:spcPct val="150000"/>
              </a:lnSpc>
            </a:pPr>
            <a:endParaRPr lang="en-US" i="1" dirty="0"/>
          </a:p>
          <a:p>
            <a:pPr marL="285750" indent="-285750">
              <a:lnSpc>
                <a:spcPct val="150000"/>
              </a:lnSpc>
              <a:buFont typeface="Wingdings" panose="05000000000000000000" pitchFamily="2" charset="2"/>
              <a:buChar char="ü"/>
            </a:pPr>
            <a:r>
              <a:rPr lang="en-US" b="1" dirty="0">
                <a:solidFill>
                  <a:srgbClr val="000000"/>
                </a:solidFill>
                <a:latin typeface="Calibri" panose="020F0502020204030204" pitchFamily="34" charset="0"/>
              </a:rPr>
              <a:t>What are Capabilities?</a:t>
            </a:r>
          </a:p>
          <a:p>
            <a:pPr marL="742950" lvl="1" indent="-285750">
              <a:lnSpc>
                <a:spcPct val="150000"/>
              </a:lnSpc>
              <a:buFont typeface="Arial" panose="020B0604020202020204" pitchFamily="34" charset="0"/>
              <a:buChar char="•"/>
            </a:pPr>
            <a:r>
              <a:rPr lang="en-US" i="1" dirty="0">
                <a:solidFill>
                  <a:srgbClr val="000000"/>
                </a:solidFill>
                <a:latin typeface="Calibri" panose="020F0502020204030204" pitchFamily="34" charset="0"/>
              </a:rPr>
              <a:t>interfaces through which the model and the validation framework communicate</a:t>
            </a:r>
          </a:p>
          <a:p>
            <a:pPr marL="742950" lvl="1" indent="-285750">
              <a:lnSpc>
                <a:spcPct val="150000"/>
              </a:lnSpc>
              <a:buFont typeface="Arial" panose="020B0604020202020204" pitchFamily="34" charset="0"/>
              <a:buChar char="•"/>
            </a:pPr>
            <a:r>
              <a:rPr lang="en-US" i="1" dirty="0">
                <a:solidFill>
                  <a:srgbClr val="000000"/>
                </a:solidFill>
                <a:latin typeface="Calibri" panose="020F0502020204030204" pitchFamily="34" charset="0"/>
              </a:rPr>
              <a:t>implemented as methods (functions) within the model</a:t>
            </a:r>
            <a:endParaRPr lang="fr-FR" dirty="0"/>
          </a:p>
        </p:txBody>
      </p:sp>
      <p:sp>
        <p:nvSpPr>
          <p:cNvPr id="26" name="Rectangle 25">
            <a:extLst>
              <a:ext uri="{FF2B5EF4-FFF2-40B4-BE49-F238E27FC236}">
                <a16:creationId xmlns:a16="http://schemas.microsoft.com/office/drawing/2014/main" id="{C5CE5565-9FE5-1945-BAC3-1A54D36C7A24}"/>
              </a:ext>
            </a:extLst>
          </p:cNvPr>
          <p:cNvSpPr/>
          <p:nvPr/>
        </p:nvSpPr>
        <p:spPr>
          <a:xfrm>
            <a:off x="0" y="956388"/>
            <a:ext cx="6065451" cy="463619"/>
          </a:xfrm>
          <a:prstGeom prst="rect">
            <a:avLst/>
          </a:prstGeom>
        </p:spPr>
        <p:txBody>
          <a:bodyPr wrap="square">
            <a:spAutoFit/>
          </a:bodyPr>
          <a:lstStyle/>
          <a:p>
            <a:pPr algn="ctr">
              <a:lnSpc>
                <a:spcPct val="150000"/>
              </a:lnSpc>
            </a:pPr>
            <a:r>
              <a:rPr lang="en-US" b="1" i="1" dirty="0"/>
              <a:t>Include a validation framework in model development</a:t>
            </a:r>
            <a:endParaRPr lang="en-US" dirty="0"/>
          </a:p>
        </p:txBody>
      </p:sp>
      <p:sp>
        <p:nvSpPr>
          <p:cNvPr id="7" name="Shape 507" descr=" 43">
            <a:extLst>
              <a:ext uri="{FF2B5EF4-FFF2-40B4-BE49-F238E27FC236}">
                <a16:creationId xmlns:a16="http://schemas.microsoft.com/office/drawing/2014/main" id="{1F27F79B-1D10-AF4D-95BD-3AF40689CEFE}"/>
              </a:ext>
            </a:extLst>
          </p:cNvPr>
          <p:cNvSpPr/>
          <p:nvPr/>
        </p:nvSpPr>
        <p:spPr>
          <a:xfrm>
            <a:off x="8607107" y="1239454"/>
            <a:ext cx="978729" cy="473136"/>
          </a:xfrm>
          <a:prstGeom prst="rect">
            <a:avLst/>
          </a:prstGeom>
          <a:solidFill>
            <a:schemeClr val="accent2">
              <a:lumMod val="40000"/>
              <a:lumOff val="60000"/>
            </a:schemeClr>
          </a:solidFill>
          <a:ln w="25400">
            <a:solidFill>
              <a:schemeClr val="tx1"/>
            </a:solidFill>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a:lvl1pPr>
          </a:lstStyle>
          <a:p>
            <a:pPr algn="ctr" defTabSz="584200" hangingPunct="0"/>
            <a:r>
              <a:rPr sz="1600" b="1" kern="0" dirty="0">
                <a:solidFill>
                  <a:srgbClr val="000000"/>
                </a:solidFill>
                <a:sym typeface="Helvetica Light"/>
              </a:rPr>
              <a:t>Capability</a:t>
            </a:r>
          </a:p>
        </p:txBody>
      </p:sp>
      <p:sp>
        <p:nvSpPr>
          <p:cNvPr id="8" name="Shape 508" descr=" 44">
            <a:extLst>
              <a:ext uri="{FF2B5EF4-FFF2-40B4-BE49-F238E27FC236}">
                <a16:creationId xmlns:a16="http://schemas.microsoft.com/office/drawing/2014/main" id="{8BC9CE52-DF80-AC40-A790-8D3D5C788DAA}"/>
              </a:ext>
            </a:extLst>
          </p:cNvPr>
          <p:cNvSpPr/>
          <p:nvPr/>
        </p:nvSpPr>
        <p:spPr>
          <a:xfrm>
            <a:off x="6096000" y="1239454"/>
            <a:ext cx="978729" cy="473136"/>
          </a:xfrm>
          <a:prstGeom prst="rect">
            <a:avLst/>
          </a:prstGeom>
          <a:solidFill>
            <a:schemeClr val="accent1">
              <a:lumMod val="40000"/>
              <a:lumOff val="60000"/>
            </a:schemeClr>
          </a:solidFill>
          <a:ln w="25400">
            <a:solidFill>
              <a:schemeClr val="tx1"/>
            </a:solidFill>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a:lvl1pPr>
          </a:lstStyle>
          <a:p>
            <a:pPr algn="ctr" defTabSz="584200" hangingPunct="0"/>
            <a:r>
              <a:rPr sz="1600" b="1" kern="0">
                <a:solidFill>
                  <a:srgbClr val="000000"/>
                </a:solidFill>
                <a:sym typeface="Helvetica Light"/>
              </a:rPr>
              <a:t>Model</a:t>
            </a:r>
          </a:p>
        </p:txBody>
      </p:sp>
      <p:sp>
        <p:nvSpPr>
          <p:cNvPr id="9" name="Shape 509" descr=" 45">
            <a:extLst>
              <a:ext uri="{FF2B5EF4-FFF2-40B4-BE49-F238E27FC236}">
                <a16:creationId xmlns:a16="http://schemas.microsoft.com/office/drawing/2014/main" id="{2559D885-5FF2-E744-B598-65C349447886}"/>
              </a:ext>
            </a:extLst>
          </p:cNvPr>
          <p:cNvSpPr/>
          <p:nvPr/>
        </p:nvSpPr>
        <p:spPr>
          <a:xfrm>
            <a:off x="10908472" y="1239454"/>
            <a:ext cx="978729" cy="473136"/>
          </a:xfrm>
          <a:prstGeom prst="rect">
            <a:avLst/>
          </a:prstGeom>
          <a:solidFill>
            <a:schemeClr val="accent6">
              <a:lumMod val="40000"/>
              <a:lumOff val="60000"/>
            </a:schemeClr>
          </a:solidFill>
          <a:ln w="25400">
            <a:solidFill>
              <a:schemeClr val="tx1"/>
            </a:solidFill>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a:lvl1pPr>
          </a:lstStyle>
          <a:p>
            <a:pPr algn="ctr" defTabSz="584200" hangingPunct="0"/>
            <a:r>
              <a:rPr sz="1600" b="1" kern="0" dirty="0">
                <a:solidFill>
                  <a:srgbClr val="000000"/>
                </a:solidFill>
                <a:sym typeface="Helvetica Light"/>
              </a:rPr>
              <a:t>Test</a:t>
            </a:r>
          </a:p>
        </p:txBody>
      </p:sp>
      <p:sp>
        <p:nvSpPr>
          <p:cNvPr id="10" name="Shape 511" descr=" 47">
            <a:extLst>
              <a:ext uri="{FF2B5EF4-FFF2-40B4-BE49-F238E27FC236}">
                <a16:creationId xmlns:a16="http://schemas.microsoft.com/office/drawing/2014/main" id="{2799EBBE-77A0-5249-9B80-630580AC711F}"/>
              </a:ext>
            </a:extLst>
          </p:cNvPr>
          <p:cNvSpPr/>
          <p:nvPr/>
        </p:nvSpPr>
        <p:spPr>
          <a:xfrm>
            <a:off x="7196718" y="1179803"/>
            <a:ext cx="1276917" cy="566120"/>
          </a:xfrm>
          <a:prstGeom prst="rightArrow">
            <a:avLst>
              <a:gd name="adj1" fmla="val 52351"/>
              <a:gd name="adj2" fmla="val 63404"/>
            </a:avLst>
          </a:prstGeom>
          <a:ln w="25400">
            <a:solidFill>
              <a:srgbClr val="85888D"/>
            </a:solidFill>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a:lvl1pPr>
          </a:lstStyle>
          <a:p>
            <a:pPr algn="ctr" defTabSz="584200" hangingPunct="0"/>
            <a:r>
              <a:rPr lang="en-US" sz="1600" kern="0" dirty="0">
                <a:solidFill>
                  <a:srgbClr val="000000"/>
                </a:solidFill>
                <a:sym typeface="Helvetica Light"/>
              </a:rPr>
              <a:t>implements</a:t>
            </a:r>
            <a:endParaRPr sz="1600" kern="0" dirty="0">
              <a:solidFill>
                <a:srgbClr val="000000"/>
              </a:solidFill>
              <a:sym typeface="Helvetica Light"/>
            </a:endParaRPr>
          </a:p>
        </p:txBody>
      </p:sp>
      <p:sp>
        <p:nvSpPr>
          <p:cNvPr id="11" name="Shape 512" descr=" 48">
            <a:extLst>
              <a:ext uri="{FF2B5EF4-FFF2-40B4-BE49-F238E27FC236}">
                <a16:creationId xmlns:a16="http://schemas.microsoft.com/office/drawing/2014/main" id="{A72B9875-352B-EF41-9745-207C66BB3BE8}"/>
              </a:ext>
            </a:extLst>
          </p:cNvPr>
          <p:cNvSpPr/>
          <p:nvPr/>
        </p:nvSpPr>
        <p:spPr>
          <a:xfrm>
            <a:off x="9707826" y="1191836"/>
            <a:ext cx="1097724" cy="554086"/>
          </a:xfrm>
          <a:custGeom>
            <a:avLst/>
            <a:gdLst/>
            <a:ahLst/>
            <a:cxnLst>
              <a:cxn ang="0">
                <a:pos x="wd2" y="hd2"/>
              </a:cxn>
              <a:cxn ang="5400000">
                <a:pos x="wd2" y="hd2"/>
              </a:cxn>
              <a:cxn ang="10800000">
                <a:pos x="wd2" y="hd2"/>
              </a:cxn>
              <a:cxn ang="16200000">
                <a:pos x="wd2" y="hd2"/>
              </a:cxn>
            </a:cxnLst>
            <a:rect l="0" t="0" r="r" b="b"/>
            <a:pathLst>
              <a:path w="21600" h="21600" extrusionOk="0">
                <a:moveTo>
                  <a:pt x="10276" y="16454"/>
                </a:moveTo>
                <a:lnTo>
                  <a:pt x="10276" y="21600"/>
                </a:lnTo>
                <a:lnTo>
                  <a:pt x="0" y="10800"/>
                </a:lnTo>
                <a:lnTo>
                  <a:pt x="10276" y="0"/>
                </a:lnTo>
                <a:lnTo>
                  <a:pt x="10276" y="5146"/>
                </a:lnTo>
                <a:lnTo>
                  <a:pt x="21600" y="5146"/>
                </a:lnTo>
                <a:lnTo>
                  <a:pt x="21600" y="16454"/>
                </a:lnTo>
                <a:close/>
              </a:path>
            </a:pathLst>
          </a:custGeom>
          <a:ln w="25400">
            <a:solidFill>
              <a:srgbClr val="85888D"/>
            </a:solidFill>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a:lvl1pPr>
          </a:lstStyle>
          <a:p>
            <a:pPr algn="ctr" defTabSz="584200" hangingPunct="0"/>
            <a:r>
              <a:rPr sz="1600" kern="0" dirty="0">
                <a:solidFill>
                  <a:srgbClr val="000000"/>
                </a:solidFill>
                <a:sym typeface="Helvetica Light"/>
              </a:rPr>
              <a:t>requires</a:t>
            </a:r>
          </a:p>
        </p:txBody>
      </p:sp>
      <p:sp>
        <p:nvSpPr>
          <p:cNvPr id="12" name="Shape 510" descr=" 46">
            <a:extLst>
              <a:ext uri="{FF2B5EF4-FFF2-40B4-BE49-F238E27FC236}">
                <a16:creationId xmlns:a16="http://schemas.microsoft.com/office/drawing/2014/main" id="{1603D7A9-CCBD-8B40-A223-B2D6A73781E6}"/>
              </a:ext>
            </a:extLst>
          </p:cNvPr>
          <p:cNvSpPr/>
          <p:nvPr/>
        </p:nvSpPr>
        <p:spPr>
          <a:xfrm>
            <a:off x="8474525" y="2886326"/>
            <a:ext cx="978729" cy="473135"/>
          </a:xfrm>
          <a:prstGeom prst="rect">
            <a:avLst/>
          </a:prstGeom>
          <a:solidFill>
            <a:schemeClr val="accent4">
              <a:lumMod val="40000"/>
              <a:lumOff val="60000"/>
            </a:schemeClr>
          </a:solidFill>
          <a:ln w="25400">
            <a:solidFill>
              <a:schemeClr val="tx1"/>
            </a:solidFill>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a:lvl1pPr>
          </a:lstStyle>
          <a:p>
            <a:pPr algn="ctr" defTabSz="584200" hangingPunct="0"/>
            <a:r>
              <a:rPr sz="1600" b="1" kern="0" dirty="0">
                <a:solidFill>
                  <a:srgbClr val="000000"/>
                </a:solidFill>
                <a:sym typeface="Helvetica Light"/>
              </a:rPr>
              <a:t>Score</a:t>
            </a:r>
          </a:p>
        </p:txBody>
      </p:sp>
      <p:sp>
        <p:nvSpPr>
          <p:cNvPr id="13" name="Shape 513" descr=" 49">
            <a:extLst>
              <a:ext uri="{FF2B5EF4-FFF2-40B4-BE49-F238E27FC236}">
                <a16:creationId xmlns:a16="http://schemas.microsoft.com/office/drawing/2014/main" id="{0F840C30-BF97-674D-A20F-5029A84B2E28}"/>
              </a:ext>
            </a:extLst>
          </p:cNvPr>
          <p:cNvSpPr/>
          <p:nvPr/>
        </p:nvSpPr>
        <p:spPr>
          <a:xfrm rot="2546616">
            <a:off x="6882930" y="2020193"/>
            <a:ext cx="1612024" cy="833861"/>
          </a:xfrm>
          <a:prstGeom prst="rightArrow">
            <a:avLst>
              <a:gd name="adj1" fmla="val 53237"/>
              <a:gd name="adj2" fmla="val 35877"/>
            </a:avLst>
          </a:prstGeom>
          <a:ln w="25400">
            <a:solidFill>
              <a:srgbClr val="85888D"/>
            </a:solidFill>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000"/>
            </a:lvl1pPr>
          </a:lstStyle>
          <a:p>
            <a:pPr algn="ctr" defTabSz="584200" hangingPunct="0"/>
            <a:r>
              <a:rPr sz="1600" kern="0" dirty="0">
                <a:solidFill>
                  <a:srgbClr val="000000"/>
                </a:solidFill>
                <a:sym typeface="Helvetica Light"/>
              </a:rPr>
              <a:t>simulated observations</a:t>
            </a:r>
          </a:p>
        </p:txBody>
      </p:sp>
      <p:sp>
        <p:nvSpPr>
          <p:cNvPr id="25" name="Shape 513" descr=" 49">
            <a:extLst>
              <a:ext uri="{FF2B5EF4-FFF2-40B4-BE49-F238E27FC236}">
                <a16:creationId xmlns:a16="http://schemas.microsoft.com/office/drawing/2014/main" id="{825AB32B-DF8F-864C-9D17-5716203A14D9}"/>
              </a:ext>
            </a:extLst>
          </p:cNvPr>
          <p:cNvSpPr/>
          <p:nvPr/>
        </p:nvSpPr>
        <p:spPr>
          <a:xfrm rot="19053384" flipH="1">
            <a:off x="9439606" y="1994364"/>
            <a:ext cx="1662127" cy="890499"/>
          </a:xfrm>
          <a:prstGeom prst="rightArrow">
            <a:avLst>
              <a:gd name="adj1" fmla="val 55785"/>
              <a:gd name="adj2" fmla="val 35606"/>
            </a:avLst>
          </a:prstGeom>
          <a:ln w="25400">
            <a:solidFill>
              <a:srgbClr val="85888D"/>
            </a:solidFill>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000"/>
            </a:lvl1pPr>
          </a:lstStyle>
          <a:p>
            <a:pPr algn="ctr" defTabSz="584200" hangingPunct="0"/>
            <a:r>
              <a:rPr lang="en-US" sz="1600" kern="0" dirty="0">
                <a:solidFill>
                  <a:srgbClr val="000000"/>
                </a:solidFill>
                <a:sym typeface="Helvetica Light"/>
              </a:rPr>
              <a:t>experimental</a:t>
            </a:r>
            <a:r>
              <a:rPr sz="1600" kern="0" dirty="0">
                <a:solidFill>
                  <a:srgbClr val="000000"/>
                </a:solidFill>
                <a:sym typeface="Helvetica Light"/>
              </a:rPr>
              <a:t> observations</a:t>
            </a:r>
          </a:p>
        </p:txBody>
      </p:sp>
      <p:sp>
        <p:nvSpPr>
          <p:cNvPr id="27" name="Rectangle 26">
            <a:extLst>
              <a:ext uri="{FF2B5EF4-FFF2-40B4-BE49-F238E27FC236}">
                <a16:creationId xmlns:a16="http://schemas.microsoft.com/office/drawing/2014/main" id="{C695E84B-B4EC-5643-8F8C-3E861A24AD0B}"/>
              </a:ext>
            </a:extLst>
          </p:cNvPr>
          <p:cNvSpPr/>
          <p:nvPr/>
        </p:nvSpPr>
        <p:spPr>
          <a:xfrm>
            <a:off x="9314906" y="3196171"/>
            <a:ext cx="1437710" cy="464871"/>
          </a:xfrm>
          <a:prstGeom prst="rect">
            <a:avLst/>
          </a:prstGeom>
        </p:spPr>
        <p:txBody>
          <a:bodyPr wrap="square">
            <a:spAutoFit/>
          </a:bodyPr>
          <a:lstStyle/>
          <a:p>
            <a:pPr algn="ctr">
              <a:lnSpc>
                <a:spcPct val="150000"/>
              </a:lnSpc>
            </a:pPr>
            <a:r>
              <a:rPr lang="en-US" b="1" i="1" dirty="0"/>
              <a:t>See Part II</a:t>
            </a:r>
            <a:endParaRPr lang="en-US" dirty="0"/>
          </a:p>
        </p:txBody>
      </p:sp>
      <p:sp>
        <p:nvSpPr>
          <p:cNvPr id="29" name="TextBox 28">
            <a:extLst>
              <a:ext uri="{FF2B5EF4-FFF2-40B4-BE49-F238E27FC236}">
                <a16:creationId xmlns:a16="http://schemas.microsoft.com/office/drawing/2014/main" id="{F6174A8F-0C4F-FA4E-B97C-3B2D0EAFFE00}"/>
              </a:ext>
            </a:extLst>
          </p:cNvPr>
          <p:cNvSpPr txBox="1"/>
          <p:nvPr/>
        </p:nvSpPr>
        <p:spPr>
          <a:xfrm>
            <a:off x="7256392" y="4779451"/>
            <a:ext cx="4516508" cy="1711366"/>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dirty="0"/>
              <a:t>support to wrap your models for </a:t>
            </a:r>
            <a:r>
              <a:rPr lang="en-US" dirty="0" err="1"/>
              <a:t>SciUnit</a:t>
            </a:r>
            <a:endParaRPr lang="en-US" dirty="0"/>
          </a:p>
          <a:p>
            <a:pPr marL="285750" indent="-285750">
              <a:lnSpc>
                <a:spcPct val="150000"/>
              </a:lnSpc>
              <a:buFont typeface="Wingdings" panose="05000000000000000000" pitchFamily="2" charset="2"/>
              <a:buChar char="ü"/>
            </a:pPr>
            <a:r>
              <a:rPr lang="en-US" dirty="0"/>
              <a:t>add/request new tests to the library</a:t>
            </a:r>
          </a:p>
          <a:p>
            <a:pPr marL="285750" indent="-285750">
              <a:lnSpc>
                <a:spcPct val="150000"/>
              </a:lnSpc>
              <a:buFont typeface="Wingdings" panose="05000000000000000000" pitchFamily="2" charset="2"/>
              <a:buChar char="ü"/>
            </a:pPr>
            <a:r>
              <a:rPr lang="en-US" dirty="0"/>
              <a:t>critique existing tests</a:t>
            </a:r>
          </a:p>
          <a:p>
            <a:pPr marL="285750" indent="-285750">
              <a:lnSpc>
                <a:spcPct val="150000"/>
              </a:lnSpc>
              <a:buFont typeface="Wingdings" panose="05000000000000000000" pitchFamily="2" charset="2"/>
              <a:buChar char="ü"/>
            </a:pPr>
            <a:r>
              <a:rPr lang="en-US" dirty="0"/>
              <a:t>suggest new features</a:t>
            </a:r>
          </a:p>
        </p:txBody>
      </p:sp>
      <p:sp>
        <p:nvSpPr>
          <p:cNvPr id="30" name="TextBox 29">
            <a:extLst>
              <a:ext uri="{FF2B5EF4-FFF2-40B4-BE49-F238E27FC236}">
                <a16:creationId xmlns:a16="http://schemas.microsoft.com/office/drawing/2014/main" id="{EC645494-7C5C-AD4F-A11B-3D62032F64DE}"/>
              </a:ext>
            </a:extLst>
          </p:cNvPr>
          <p:cNvSpPr txBox="1"/>
          <p:nvPr/>
        </p:nvSpPr>
        <p:spPr>
          <a:xfrm>
            <a:off x="6927185" y="4428641"/>
            <a:ext cx="4200093" cy="369332"/>
          </a:xfrm>
          <a:prstGeom prst="rect">
            <a:avLst/>
          </a:prstGeom>
          <a:noFill/>
        </p:spPr>
        <p:txBody>
          <a:bodyPr wrap="square" rtlCol="0">
            <a:spAutoFit/>
          </a:bodyPr>
          <a:lstStyle/>
          <a:p>
            <a:r>
              <a:rPr lang="fr-FR" dirty="0" err="1"/>
              <a:t>Requires</a:t>
            </a:r>
            <a:r>
              <a:rPr lang="fr-FR" dirty="0"/>
              <a:t> the participation of </a:t>
            </a:r>
            <a:r>
              <a:rPr lang="fr-FR" dirty="0" err="1"/>
              <a:t>modellers</a:t>
            </a:r>
            <a:r>
              <a:rPr lang="fr-FR" dirty="0"/>
              <a:t>:</a:t>
            </a:r>
          </a:p>
        </p:txBody>
      </p:sp>
    </p:spTree>
    <p:extLst>
      <p:ext uri="{BB962C8B-B14F-4D97-AF65-F5344CB8AC3E}">
        <p14:creationId xmlns:p14="http://schemas.microsoft.com/office/powerpoint/2010/main" val="37578827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6" grpId="0"/>
      <p:bldP spid="7" grpId="0" animBg="1"/>
      <p:bldP spid="8" grpId="0" animBg="1"/>
      <p:bldP spid="9" grpId="0" animBg="1"/>
      <p:bldP spid="10" grpId="0" animBg="1"/>
      <p:bldP spid="11" grpId="0" animBg="1"/>
      <p:bldP spid="12" grpId="0" animBg="1"/>
      <p:bldP spid="13" grpId="0" animBg="1"/>
      <p:bldP spid="25" grpId="0" animBg="1"/>
      <p:bldP spid="27" grpId="0"/>
      <p:bldP spid="29"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738</TotalTime>
  <Words>1384</Words>
  <Application>Microsoft Macintosh PowerPoint</Application>
  <PresentationFormat>Widescreen</PresentationFormat>
  <Paragraphs>334</Paragraphs>
  <Slides>31</Slides>
  <Notes>11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31</vt:i4>
      </vt:variant>
    </vt:vector>
  </HeadingPairs>
  <TitlesOfParts>
    <vt:vector size="46" baseType="lpstr">
      <vt:lpstr>Arial</vt:lpstr>
      <vt:lpstr>Calibri</vt:lpstr>
      <vt:lpstr>Calibri Light</vt:lpstr>
      <vt:lpstr>Courier New</vt:lpstr>
      <vt:lpstr>DejaVu Sans</vt:lpstr>
      <vt:lpstr>Garamond</vt:lpstr>
      <vt:lpstr>Gill Sans</vt:lpstr>
      <vt:lpstr>Helvetica Light</vt:lpstr>
      <vt:lpstr>Liberation Sans</vt:lpstr>
      <vt:lpstr>Noto Sans Regular</vt:lpstr>
      <vt:lpstr>StarSymbol</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36</cp:revision>
  <cp:lastPrinted>2019-09-05T20:48:58Z</cp:lastPrinted>
  <dcterms:created xsi:type="dcterms:W3CDTF">2019-09-05T08:31:35Z</dcterms:created>
  <dcterms:modified xsi:type="dcterms:W3CDTF">2019-09-05T20:50:24Z</dcterms:modified>
</cp:coreProperties>
</file>